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7"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4660"/>
  </p:normalViewPr>
  <p:slideViewPr>
    <p:cSldViewPr snapToGrid="0">
      <p:cViewPr varScale="1">
        <p:scale>
          <a:sx n="79" d="100"/>
          <a:sy n="79" d="100"/>
        </p:scale>
        <p:origin x="30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002475-1545-42A9-805C-74C5C69B14FE}"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A3B1F-A466-4DD9-B9DD-555CC8C57D1A}" type="slidenum">
              <a:rPr lang="en-US" smtClean="0"/>
              <a:t>‹#›</a:t>
            </a:fld>
            <a:endParaRPr lang="en-US"/>
          </a:p>
        </p:txBody>
      </p:sp>
    </p:spTree>
    <p:extLst>
      <p:ext uri="{BB962C8B-B14F-4D97-AF65-F5344CB8AC3E}">
        <p14:creationId xmlns:p14="http://schemas.microsoft.com/office/powerpoint/2010/main" val="1864469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002475-1545-42A9-805C-74C5C69B14FE}"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A3B1F-A466-4DD9-B9DD-555CC8C57D1A}" type="slidenum">
              <a:rPr lang="en-US" smtClean="0"/>
              <a:t>‹#›</a:t>
            </a:fld>
            <a:endParaRPr lang="en-US"/>
          </a:p>
        </p:txBody>
      </p:sp>
    </p:spTree>
    <p:extLst>
      <p:ext uri="{BB962C8B-B14F-4D97-AF65-F5344CB8AC3E}">
        <p14:creationId xmlns:p14="http://schemas.microsoft.com/office/powerpoint/2010/main" val="2271796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002475-1545-42A9-805C-74C5C69B14FE}"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A3B1F-A466-4DD9-B9DD-555CC8C57D1A}" type="slidenum">
              <a:rPr lang="en-US" smtClean="0"/>
              <a:t>‹#›</a:t>
            </a:fld>
            <a:endParaRPr lang="en-US"/>
          </a:p>
        </p:txBody>
      </p:sp>
    </p:spTree>
    <p:extLst>
      <p:ext uri="{BB962C8B-B14F-4D97-AF65-F5344CB8AC3E}">
        <p14:creationId xmlns:p14="http://schemas.microsoft.com/office/powerpoint/2010/main" val="366836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002475-1545-42A9-805C-74C5C69B14FE}"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A3B1F-A466-4DD9-B9DD-555CC8C57D1A}" type="slidenum">
              <a:rPr lang="en-US" smtClean="0"/>
              <a:t>‹#›</a:t>
            </a:fld>
            <a:endParaRPr lang="en-US"/>
          </a:p>
        </p:txBody>
      </p:sp>
    </p:spTree>
    <p:extLst>
      <p:ext uri="{BB962C8B-B14F-4D97-AF65-F5344CB8AC3E}">
        <p14:creationId xmlns:p14="http://schemas.microsoft.com/office/powerpoint/2010/main" val="208460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002475-1545-42A9-805C-74C5C69B14FE}"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A3B1F-A466-4DD9-B9DD-555CC8C57D1A}" type="slidenum">
              <a:rPr lang="en-US" smtClean="0"/>
              <a:t>‹#›</a:t>
            </a:fld>
            <a:endParaRPr lang="en-US"/>
          </a:p>
        </p:txBody>
      </p:sp>
    </p:spTree>
    <p:extLst>
      <p:ext uri="{BB962C8B-B14F-4D97-AF65-F5344CB8AC3E}">
        <p14:creationId xmlns:p14="http://schemas.microsoft.com/office/powerpoint/2010/main" val="2542627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002475-1545-42A9-805C-74C5C69B14FE}"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A3B1F-A466-4DD9-B9DD-555CC8C57D1A}" type="slidenum">
              <a:rPr lang="en-US" smtClean="0"/>
              <a:t>‹#›</a:t>
            </a:fld>
            <a:endParaRPr lang="en-US"/>
          </a:p>
        </p:txBody>
      </p:sp>
    </p:spTree>
    <p:extLst>
      <p:ext uri="{BB962C8B-B14F-4D97-AF65-F5344CB8AC3E}">
        <p14:creationId xmlns:p14="http://schemas.microsoft.com/office/powerpoint/2010/main" val="2541802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002475-1545-42A9-805C-74C5C69B14FE}" type="datetimeFigureOut">
              <a:rPr lang="en-US" smtClean="0"/>
              <a:t>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A3B1F-A466-4DD9-B9DD-555CC8C57D1A}" type="slidenum">
              <a:rPr lang="en-US" smtClean="0"/>
              <a:t>‹#›</a:t>
            </a:fld>
            <a:endParaRPr lang="en-US"/>
          </a:p>
        </p:txBody>
      </p:sp>
    </p:spTree>
    <p:extLst>
      <p:ext uri="{BB962C8B-B14F-4D97-AF65-F5344CB8AC3E}">
        <p14:creationId xmlns:p14="http://schemas.microsoft.com/office/powerpoint/2010/main" val="19509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002475-1545-42A9-805C-74C5C69B14FE}" type="datetimeFigureOut">
              <a:rPr lang="en-US" smtClean="0"/>
              <a:t>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A3B1F-A466-4DD9-B9DD-555CC8C57D1A}" type="slidenum">
              <a:rPr lang="en-US" smtClean="0"/>
              <a:t>‹#›</a:t>
            </a:fld>
            <a:endParaRPr lang="en-US"/>
          </a:p>
        </p:txBody>
      </p:sp>
    </p:spTree>
    <p:extLst>
      <p:ext uri="{BB962C8B-B14F-4D97-AF65-F5344CB8AC3E}">
        <p14:creationId xmlns:p14="http://schemas.microsoft.com/office/powerpoint/2010/main" val="66237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02475-1545-42A9-805C-74C5C69B14FE}" type="datetimeFigureOut">
              <a:rPr lang="en-US" smtClean="0"/>
              <a:t>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A3B1F-A466-4DD9-B9DD-555CC8C57D1A}" type="slidenum">
              <a:rPr lang="en-US" smtClean="0"/>
              <a:t>‹#›</a:t>
            </a:fld>
            <a:endParaRPr lang="en-US"/>
          </a:p>
        </p:txBody>
      </p:sp>
    </p:spTree>
    <p:extLst>
      <p:ext uri="{BB962C8B-B14F-4D97-AF65-F5344CB8AC3E}">
        <p14:creationId xmlns:p14="http://schemas.microsoft.com/office/powerpoint/2010/main" val="113275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7002475-1545-42A9-805C-74C5C69B14FE}"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A3B1F-A466-4DD9-B9DD-555CC8C57D1A}" type="slidenum">
              <a:rPr lang="en-US" smtClean="0"/>
              <a:t>‹#›</a:t>
            </a:fld>
            <a:endParaRPr lang="en-US"/>
          </a:p>
        </p:txBody>
      </p:sp>
    </p:spTree>
    <p:extLst>
      <p:ext uri="{BB962C8B-B14F-4D97-AF65-F5344CB8AC3E}">
        <p14:creationId xmlns:p14="http://schemas.microsoft.com/office/powerpoint/2010/main" val="1471239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7002475-1545-42A9-805C-74C5C69B14FE}"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A3B1F-A466-4DD9-B9DD-555CC8C57D1A}" type="slidenum">
              <a:rPr lang="en-US" smtClean="0"/>
              <a:t>‹#›</a:t>
            </a:fld>
            <a:endParaRPr lang="en-US"/>
          </a:p>
        </p:txBody>
      </p:sp>
    </p:spTree>
    <p:extLst>
      <p:ext uri="{BB962C8B-B14F-4D97-AF65-F5344CB8AC3E}">
        <p14:creationId xmlns:p14="http://schemas.microsoft.com/office/powerpoint/2010/main" val="682011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7002475-1545-42A9-805C-74C5C69B14FE}" type="datetimeFigureOut">
              <a:rPr lang="en-US" smtClean="0"/>
              <a:t>1/14/2023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34A3B1F-A466-4DD9-B9DD-555CC8C57D1A}" type="slidenum">
              <a:rPr lang="en-US" smtClean="0"/>
              <a:t>‹#›</a:t>
            </a:fld>
            <a:endParaRPr lang="en-US"/>
          </a:p>
        </p:txBody>
      </p:sp>
    </p:spTree>
    <p:extLst>
      <p:ext uri="{BB962C8B-B14F-4D97-AF65-F5344CB8AC3E}">
        <p14:creationId xmlns:p14="http://schemas.microsoft.com/office/powerpoint/2010/main" val="4038890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5.png"/><Relationship Id="rId2"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7.png"/><Relationship Id="rId7" Type="http://schemas.openxmlformats.org/officeDocument/2006/relationships/image" Target="../media/image18.png"/><Relationship Id="rId2" Type="http://schemas.openxmlformats.org/officeDocument/2006/relationships/image" Target="../media/image16.jpeg"/><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5.png"/><Relationship Id="rId10" Type="http://schemas.openxmlformats.org/officeDocument/2006/relationships/image" Target="../media/image14.png"/><Relationship Id="rId4" Type="http://schemas.openxmlformats.org/officeDocument/2006/relationships/image" Target="../media/image4.png"/><Relationship Id="rId9"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6520655B-CF58-47F5-ADD9-F46CF82F2FA0}"/>
              </a:ext>
            </a:extLst>
          </p:cNvPr>
          <p:cNvPicPr>
            <a:picLocks noChangeAspect="1"/>
          </p:cNvPicPr>
          <p:nvPr/>
        </p:nvPicPr>
        <p:blipFill>
          <a:blip r:embed="rId2"/>
          <a:stretch>
            <a:fillRect/>
          </a:stretch>
        </p:blipFill>
        <p:spPr>
          <a:xfrm>
            <a:off x="205160" y="4885578"/>
            <a:ext cx="2213738" cy="2393871"/>
          </a:xfrm>
          <a:prstGeom prst="rect">
            <a:avLst/>
          </a:prstGeom>
        </p:spPr>
      </p:pic>
      <p:pic>
        <p:nvPicPr>
          <p:cNvPr id="2050" name="Picture 2" descr="Delete key Images, Stock Photos &amp; Vectors | Shutterstock">
            <a:extLst>
              <a:ext uri="{FF2B5EF4-FFF2-40B4-BE49-F238E27FC236}">
                <a16:creationId xmlns:a16="http://schemas.microsoft.com/office/drawing/2014/main" id="{D0A9EB09-3C11-4E48-B2A6-8A3268ADDCB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299" t="17952" r="21680" b="26876"/>
          <a:stretch/>
        </p:blipFill>
        <p:spPr bwMode="auto">
          <a:xfrm>
            <a:off x="1034402" y="7263212"/>
            <a:ext cx="570038" cy="58207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a:extLst>
              <a:ext uri="{FF2B5EF4-FFF2-40B4-BE49-F238E27FC236}">
                <a16:creationId xmlns:a16="http://schemas.microsoft.com/office/drawing/2014/main" id="{0B84A2C7-79C2-4B02-AE18-61EFED8A9D60}"/>
              </a:ext>
            </a:extLst>
          </p:cNvPr>
          <p:cNvPicPr>
            <a:picLocks noChangeAspect="1"/>
          </p:cNvPicPr>
          <p:nvPr/>
        </p:nvPicPr>
        <p:blipFill>
          <a:blip r:embed="rId4"/>
          <a:stretch>
            <a:fillRect/>
          </a:stretch>
        </p:blipFill>
        <p:spPr>
          <a:xfrm>
            <a:off x="4557641" y="6242286"/>
            <a:ext cx="295316" cy="247685"/>
          </a:xfrm>
          <a:prstGeom prst="rect">
            <a:avLst/>
          </a:prstGeom>
        </p:spPr>
      </p:pic>
      <p:pic>
        <p:nvPicPr>
          <p:cNvPr id="38" name="Picture 37"/>
          <p:cNvPicPr>
            <a:picLocks noChangeAspect="1"/>
          </p:cNvPicPr>
          <p:nvPr/>
        </p:nvPicPr>
        <p:blipFill>
          <a:blip r:embed="rId5"/>
          <a:stretch>
            <a:fillRect/>
          </a:stretch>
        </p:blipFill>
        <p:spPr>
          <a:xfrm>
            <a:off x="1400634" y="12064747"/>
            <a:ext cx="914400" cy="314325"/>
          </a:xfrm>
          <a:prstGeom prst="rect">
            <a:avLst/>
          </a:prstGeom>
        </p:spPr>
      </p:pic>
      <p:sp>
        <p:nvSpPr>
          <p:cNvPr id="22" name="TextBox 21"/>
          <p:cNvSpPr txBox="1"/>
          <p:nvPr/>
        </p:nvSpPr>
        <p:spPr>
          <a:xfrm>
            <a:off x="5539270" y="507845"/>
            <a:ext cx="1261884" cy="261610"/>
          </a:xfrm>
          <a:prstGeom prst="rect">
            <a:avLst/>
          </a:prstGeom>
          <a:noFill/>
        </p:spPr>
        <p:txBody>
          <a:bodyPr wrap="none" rtlCol="0">
            <a:spAutoFit/>
          </a:bodyPr>
          <a:lstStyle/>
          <a:p>
            <a:pPr algn="r"/>
            <a:r>
              <a:rPr lang="en-US" sz="1100" b="1" dirty="0">
                <a:solidFill>
                  <a:srgbClr val="FF0000"/>
                </a:solidFill>
              </a:rPr>
              <a:t>www.sethled.com</a:t>
            </a:r>
          </a:p>
        </p:txBody>
      </p:sp>
      <p:sp>
        <p:nvSpPr>
          <p:cNvPr id="24" name="TextBox 23"/>
          <p:cNvSpPr txBox="1"/>
          <p:nvPr/>
        </p:nvSpPr>
        <p:spPr>
          <a:xfrm>
            <a:off x="5305231" y="158674"/>
            <a:ext cx="1495923" cy="369332"/>
          </a:xfrm>
          <a:prstGeom prst="rect">
            <a:avLst/>
          </a:prstGeom>
          <a:noFill/>
        </p:spPr>
        <p:txBody>
          <a:bodyPr wrap="none" rtlCol="0">
            <a:spAutoFit/>
          </a:bodyPr>
          <a:lstStyle/>
          <a:p>
            <a:pPr algn="r"/>
            <a:r>
              <a:rPr lang="en-US" b="1" dirty="0">
                <a:solidFill>
                  <a:srgbClr val="FF0000"/>
                </a:solidFill>
              </a:rPr>
              <a:t>262-443-1864</a:t>
            </a: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2493" y="67877"/>
            <a:ext cx="2928345" cy="634650"/>
          </a:xfrm>
          <a:prstGeom prst="rect">
            <a:avLst/>
          </a:prstGeom>
        </p:spPr>
      </p:pic>
      <p:sp>
        <p:nvSpPr>
          <p:cNvPr id="3" name="TextBox 2"/>
          <p:cNvSpPr txBox="1"/>
          <p:nvPr/>
        </p:nvSpPr>
        <p:spPr>
          <a:xfrm>
            <a:off x="884296" y="96215"/>
            <a:ext cx="2455480" cy="307777"/>
          </a:xfrm>
          <a:prstGeom prst="rect">
            <a:avLst/>
          </a:prstGeom>
          <a:noFill/>
        </p:spPr>
        <p:txBody>
          <a:bodyPr wrap="none" rtlCol="0">
            <a:spAutoFit/>
          </a:bodyPr>
          <a:lstStyle/>
          <a:p>
            <a:r>
              <a:rPr lang="en-US" sz="1400" dirty="0" err="1"/>
              <a:t>BrightAuthor</a:t>
            </a:r>
            <a:r>
              <a:rPr lang="en-US" sz="1400" dirty="0"/>
              <a:t> Quick Start Guide</a:t>
            </a:r>
          </a:p>
        </p:txBody>
      </p:sp>
      <p:cxnSp>
        <p:nvCxnSpPr>
          <p:cNvPr id="20" name="Straight Connector 19"/>
          <p:cNvCxnSpPr>
            <a:cxnSpLocks/>
          </p:cNvCxnSpPr>
          <p:nvPr/>
        </p:nvCxnSpPr>
        <p:spPr>
          <a:xfrm>
            <a:off x="-126333" y="811236"/>
            <a:ext cx="71611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687965" y="2096996"/>
            <a:ext cx="342309" cy="3423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26" name="Oval 25"/>
          <p:cNvSpPr/>
          <p:nvPr/>
        </p:nvSpPr>
        <p:spPr>
          <a:xfrm>
            <a:off x="1718384" y="2848946"/>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40" name="Oval 39"/>
          <p:cNvSpPr/>
          <p:nvPr/>
        </p:nvSpPr>
        <p:spPr>
          <a:xfrm>
            <a:off x="1675525" y="1454861"/>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41" name="TextBox 40"/>
          <p:cNvSpPr txBox="1"/>
          <p:nvPr/>
        </p:nvSpPr>
        <p:spPr>
          <a:xfrm>
            <a:off x="2119114" y="1371612"/>
            <a:ext cx="4738886" cy="553998"/>
          </a:xfrm>
          <a:prstGeom prst="rect">
            <a:avLst/>
          </a:prstGeom>
          <a:noFill/>
        </p:spPr>
        <p:txBody>
          <a:bodyPr wrap="square" rtlCol="0">
            <a:spAutoFit/>
          </a:bodyPr>
          <a:lstStyle/>
          <a:p>
            <a:r>
              <a:rPr lang="en-US" b="1" dirty="0"/>
              <a:t>Start </a:t>
            </a:r>
            <a:r>
              <a:rPr lang="en-US" b="1" dirty="0" err="1"/>
              <a:t>BrightAuthor</a:t>
            </a:r>
            <a:endParaRPr lang="en-US" b="1" dirty="0"/>
          </a:p>
          <a:p>
            <a:r>
              <a:rPr lang="en-US" sz="1200" dirty="0">
                <a:solidFill>
                  <a:prstClr val="black"/>
                </a:solidFill>
              </a:rPr>
              <a:t>In the Windows Start Menu, Click on </a:t>
            </a:r>
            <a:r>
              <a:rPr lang="en-US" sz="1200" dirty="0" err="1">
                <a:solidFill>
                  <a:prstClr val="black"/>
                </a:solidFill>
              </a:rPr>
              <a:t>BrightSign</a:t>
            </a:r>
            <a:r>
              <a:rPr lang="en-US" sz="1200" dirty="0">
                <a:solidFill>
                  <a:prstClr val="black"/>
                </a:solidFill>
              </a:rPr>
              <a:t> and Select  </a:t>
            </a:r>
            <a:r>
              <a:rPr lang="en-US" sz="1200" dirty="0" err="1">
                <a:solidFill>
                  <a:prstClr val="black"/>
                </a:solidFill>
              </a:rPr>
              <a:t>BrightAuthor</a:t>
            </a:r>
            <a:r>
              <a:rPr lang="en-US" sz="1200" dirty="0">
                <a:solidFill>
                  <a:prstClr val="black"/>
                </a:solidFill>
              </a:rPr>
              <a:t> </a:t>
            </a:r>
          </a:p>
        </p:txBody>
      </p:sp>
      <p:sp>
        <p:nvSpPr>
          <p:cNvPr id="45" name="Oval 44"/>
          <p:cNvSpPr/>
          <p:nvPr/>
        </p:nvSpPr>
        <p:spPr>
          <a:xfrm>
            <a:off x="530993" y="12374868"/>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46" name="Oval 45"/>
          <p:cNvSpPr/>
          <p:nvPr/>
        </p:nvSpPr>
        <p:spPr>
          <a:xfrm>
            <a:off x="530993" y="12947785"/>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61" name="TextBox 60"/>
          <p:cNvSpPr txBox="1"/>
          <p:nvPr/>
        </p:nvSpPr>
        <p:spPr>
          <a:xfrm>
            <a:off x="991516" y="11607923"/>
            <a:ext cx="5339026" cy="738664"/>
          </a:xfrm>
          <a:prstGeom prst="rect">
            <a:avLst/>
          </a:prstGeom>
          <a:noFill/>
        </p:spPr>
        <p:txBody>
          <a:bodyPr wrap="none" rtlCol="0">
            <a:spAutoFit/>
          </a:bodyPr>
          <a:lstStyle/>
          <a:p>
            <a:r>
              <a:rPr lang="en-US" dirty="0"/>
              <a:t>Click on Schedule Menu </a:t>
            </a:r>
            <a:r>
              <a:rPr lang="en-US" dirty="0">
                <a:sym typeface="Wingdings" panose="05000000000000000000" pitchFamily="2" charset="2"/>
              </a:rPr>
              <a:t></a:t>
            </a:r>
            <a:r>
              <a:rPr lang="en-US" dirty="0"/>
              <a:t> New</a:t>
            </a:r>
          </a:p>
          <a:p>
            <a:r>
              <a:rPr lang="en-US" sz="1200" dirty="0"/>
              <a:t>Click on Schedule Menu </a:t>
            </a:r>
            <a:r>
              <a:rPr lang="en-US" sz="1200" dirty="0">
                <a:sym typeface="Wingdings" panose="05000000000000000000" pitchFamily="2" charset="2"/>
              </a:rPr>
              <a:t> </a:t>
            </a:r>
            <a:r>
              <a:rPr lang="en-US" sz="1200" dirty="0"/>
              <a:t>Save As &amp; Name Your Schedule (e.g., February-2017) &amp; </a:t>
            </a:r>
          </a:p>
          <a:p>
            <a:r>
              <a:rPr lang="en-US" sz="1200" dirty="0"/>
              <a:t>Press </a:t>
            </a:r>
          </a:p>
        </p:txBody>
      </p:sp>
      <p:pic>
        <p:nvPicPr>
          <p:cNvPr id="63" name="Picture 62"/>
          <p:cNvPicPr>
            <a:picLocks noChangeAspect="1"/>
          </p:cNvPicPr>
          <p:nvPr/>
        </p:nvPicPr>
        <p:blipFill>
          <a:blip r:embed="rId5"/>
          <a:stretch>
            <a:fillRect/>
          </a:stretch>
        </p:blipFill>
        <p:spPr>
          <a:xfrm>
            <a:off x="4843562" y="12648424"/>
            <a:ext cx="914400" cy="314325"/>
          </a:xfrm>
          <a:prstGeom prst="rect">
            <a:avLst/>
          </a:prstGeom>
        </p:spPr>
      </p:pic>
      <p:sp>
        <p:nvSpPr>
          <p:cNvPr id="64" name="TextBox 63"/>
          <p:cNvSpPr txBox="1"/>
          <p:nvPr/>
        </p:nvSpPr>
        <p:spPr>
          <a:xfrm>
            <a:off x="1034402" y="12382674"/>
            <a:ext cx="3975384" cy="553998"/>
          </a:xfrm>
          <a:prstGeom prst="rect">
            <a:avLst/>
          </a:prstGeom>
          <a:noFill/>
        </p:spPr>
        <p:txBody>
          <a:bodyPr wrap="none" rtlCol="0">
            <a:spAutoFit/>
          </a:bodyPr>
          <a:lstStyle/>
          <a:p>
            <a:r>
              <a:rPr lang="en-US" dirty="0"/>
              <a:t>Click on Schedule Menu </a:t>
            </a:r>
            <a:r>
              <a:rPr lang="en-US" dirty="0">
                <a:sym typeface="Wingdings" panose="05000000000000000000" pitchFamily="2" charset="2"/>
              </a:rPr>
              <a:t></a:t>
            </a:r>
            <a:r>
              <a:rPr lang="en-US" dirty="0"/>
              <a:t> Save As</a:t>
            </a:r>
          </a:p>
          <a:p>
            <a:r>
              <a:rPr lang="en-US" sz="1200" dirty="0"/>
              <a:t>Enter Name  for Your Schedule (e.g., February-2017) &amp; Press </a:t>
            </a:r>
          </a:p>
        </p:txBody>
      </p:sp>
      <p:sp>
        <p:nvSpPr>
          <p:cNvPr id="62" name="TextBox 61">
            <a:extLst>
              <a:ext uri="{FF2B5EF4-FFF2-40B4-BE49-F238E27FC236}">
                <a16:creationId xmlns:a16="http://schemas.microsoft.com/office/drawing/2014/main" id="{260AC512-9D31-4A3A-9B41-A94C71A7DDA7}"/>
              </a:ext>
            </a:extLst>
          </p:cNvPr>
          <p:cNvSpPr txBox="1"/>
          <p:nvPr/>
        </p:nvSpPr>
        <p:spPr>
          <a:xfrm>
            <a:off x="43912" y="880597"/>
            <a:ext cx="5935215" cy="523220"/>
          </a:xfrm>
          <a:prstGeom prst="rect">
            <a:avLst/>
          </a:prstGeom>
          <a:noFill/>
        </p:spPr>
        <p:txBody>
          <a:bodyPr wrap="none" rtlCol="0">
            <a:spAutoFit/>
          </a:bodyPr>
          <a:lstStyle/>
          <a:p>
            <a:r>
              <a:rPr lang="en-US" sz="2800" b="1" dirty="0"/>
              <a:t>Pick the Images You Want on Your Sign</a:t>
            </a:r>
            <a:endParaRPr lang="en-US" b="1" dirty="0"/>
          </a:p>
        </p:txBody>
      </p:sp>
      <p:sp>
        <p:nvSpPr>
          <p:cNvPr id="65" name="TextBox 64">
            <a:extLst>
              <a:ext uri="{FF2B5EF4-FFF2-40B4-BE49-F238E27FC236}">
                <a16:creationId xmlns:a16="http://schemas.microsoft.com/office/drawing/2014/main" id="{68F57946-2A62-413B-8A35-848814F6D859}"/>
              </a:ext>
            </a:extLst>
          </p:cNvPr>
          <p:cNvSpPr txBox="1"/>
          <p:nvPr/>
        </p:nvSpPr>
        <p:spPr>
          <a:xfrm>
            <a:off x="2129991" y="2069799"/>
            <a:ext cx="4616165" cy="738664"/>
          </a:xfrm>
          <a:prstGeom prst="rect">
            <a:avLst/>
          </a:prstGeom>
          <a:noFill/>
        </p:spPr>
        <p:txBody>
          <a:bodyPr wrap="square" rtlCol="0">
            <a:spAutoFit/>
          </a:bodyPr>
          <a:lstStyle/>
          <a:p>
            <a:r>
              <a:rPr lang="en-US" b="1" dirty="0"/>
              <a:t>Click on the Edit tab</a:t>
            </a:r>
            <a:endParaRPr lang="en-US" sz="1200" b="1" dirty="0">
              <a:solidFill>
                <a:prstClr val="black"/>
              </a:solidFill>
            </a:endParaRPr>
          </a:p>
          <a:p>
            <a:r>
              <a:rPr lang="en-US" sz="1200" dirty="0">
                <a:solidFill>
                  <a:prstClr val="black"/>
                </a:solidFill>
              </a:rPr>
              <a:t>There are two sub-tabs below Edit (Layout &amp; Playlist) – Make sure you have Playlist selected.</a:t>
            </a:r>
            <a:endParaRPr lang="en-US" dirty="0"/>
          </a:p>
        </p:txBody>
      </p:sp>
      <p:pic>
        <p:nvPicPr>
          <p:cNvPr id="10" name="Picture 9">
            <a:extLst>
              <a:ext uri="{FF2B5EF4-FFF2-40B4-BE49-F238E27FC236}">
                <a16:creationId xmlns:a16="http://schemas.microsoft.com/office/drawing/2014/main" id="{E73AB746-0FD6-47D7-9046-006961F2695A}"/>
              </a:ext>
            </a:extLst>
          </p:cNvPr>
          <p:cNvPicPr>
            <a:picLocks noChangeAspect="1"/>
          </p:cNvPicPr>
          <p:nvPr/>
        </p:nvPicPr>
        <p:blipFill>
          <a:blip r:embed="rId7"/>
          <a:stretch>
            <a:fillRect/>
          </a:stretch>
        </p:blipFill>
        <p:spPr>
          <a:xfrm>
            <a:off x="182616" y="2136552"/>
            <a:ext cx="1403361" cy="461143"/>
          </a:xfrm>
          <a:prstGeom prst="rect">
            <a:avLst/>
          </a:prstGeom>
        </p:spPr>
      </p:pic>
      <p:pic>
        <p:nvPicPr>
          <p:cNvPr id="12" name="Picture 11">
            <a:extLst>
              <a:ext uri="{FF2B5EF4-FFF2-40B4-BE49-F238E27FC236}">
                <a16:creationId xmlns:a16="http://schemas.microsoft.com/office/drawing/2014/main" id="{45BA0DC1-2D2B-40CA-94C1-8E437361683C}"/>
              </a:ext>
            </a:extLst>
          </p:cNvPr>
          <p:cNvPicPr>
            <a:picLocks noChangeAspect="1"/>
          </p:cNvPicPr>
          <p:nvPr/>
        </p:nvPicPr>
        <p:blipFill rotWithShape="1">
          <a:blip r:embed="rId8"/>
          <a:srcRect l="16029" t="1558" r="2259" b="76238"/>
          <a:stretch/>
        </p:blipFill>
        <p:spPr>
          <a:xfrm>
            <a:off x="98745" y="1442155"/>
            <a:ext cx="1487232" cy="423320"/>
          </a:xfrm>
          <a:prstGeom prst="rect">
            <a:avLst/>
          </a:prstGeom>
        </p:spPr>
      </p:pic>
      <p:pic>
        <p:nvPicPr>
          <p:cNvPr id="14" name="Picture 13">
            <a:extLst>
              <a:ext uri="{FF2B5EF4-FFF2-40B4-BE49-F238E27FC236}">
                <a16:creationId xmlns:a16="http://schemas.microsoft.com/office/drawing/2014/main" id="{3298D7C0-BC3F-455E-8123-1F3FC4C8BB31}"/>
              </a:ext>
            </a:extLst>
          </p:cNvPr>
          <p:cNvPicPr>
            <a:picLocks noChangeAspect="1"/>
          </p:cNvPicPr>
          <p:nvPr/>
        </p:nvPicPr>
        <p:blipFill>
          <a:blip r:embed="rId9"/>
          <a:stretch>
            <a:fillRect/>
          </a:stretch>
        </p:blipFill>
        <p:spPr>
          <a:xfrm>
            <a:off x="232493" y="3059645"/>
            <a:ext cx="1409692" cy="643132"/>
          </a:xfrm>
          <a:prstGeom prst="rect">
            <a:avLst/>
          </a:prstGeom>
        </p:spPr>
      </p:pic>
      <p:sp>
        <p:nvSpPr>
          <p:cNvPr id="66" name="TextBox 65">
            <a:extLst>
              <a:ext uri="{FF2B5EF4-FFF2-40B4-BE49-F238E27FC236}">
                <a16:creationId xmlns:a16="http://schemas.microsoft.com/office/drawing/2014/main" id="{E2E6ED54-A5E6-4872-825A-50C0EE2C65CD}"/>
              </a:ext>
            </a:extLst>
          </p:cNvPr>
          <p:cNvSpPr txBox="1"/>
          <p:nvPr/>
        </p:nvSpPr>
        <p:spPr>
          <a:xfrm>
            <a:off x="2906209" y="4937930"/>
            <a:ext cx="3839948" cy="1754326"/>
          </a:xfrm>
          <a:prstGeom prst="rect">
            <a:avLst/>
          </a:prstGeom>
          <a:noFill/>
        </p:spPr>
        <p:txBody>
          <a:bodyPr wrap="square" rtlCol="0">
            <a:spAutoFit/>
          </a:bodyPr>
          <a:lstStyle/>
          <a:p>
            <a:r>
              <a:rPr lang="en-US" b="1" dirty="0"/>
              <a:t>Make Sure You Have Your Media Library Pointing to the Sign Folder on Your Desktop (that is where all your Images are Located)</a:t>
            </a:r>
          </a:p>
          <a:p>
            <a:pPr marL="228600" indent="-228600">
              <a:buFont typeface="+mj-lt"/>
              <a:buAutoNum type="arabicPeriod"/>
            </a:pPr>
            <a:r>
              <a:rPr lang="en-US" sz="1200" dirty="0"/>
              <a:t>If you don’t see your images in the lower right side of the App, click on the           and select your Sign Folder and click on the OK Button, otherwise go to Step 5.</a:t>
            </a:r>
          </a:p>
        </p:txBody>
      </p:sp>
      <p:sp>
        <p:nvSpPr>
          <p:cNvPr id="67" name="Oval 66">
            <a:extLst>
              <a:ext uri="{FF2B5EF4-FFF2-40B4-BE49-F238E27FC236}">
                <a16:creationId xmlns:a16="http://schemas.microsoft.com/office/drawing/2014/main" id="{F8A0CF25-6B4B-4788-8672-5CC3EF650D85}"/>
              </a:ext>
            </a:extLst>
          </p:cNvPr>
          <p:cNvSpPr/>
          <p:nvPr/>
        </p:nvSpPr>
        <p:spPr>
          <a:xfrm>
            <a:off x="2527067" y="5396342"/>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cxnSp>
        <p:nvCxnSpPr>
          <p:cNvPr id="31" name="Straight Arrow Connector 30">
            <a:extLst>
              <a:ext uri="{FF2B5EF4-FFF2-40B4-BE49-F238E27FC236}">
                <a16:creationId xmlns:a16="http://schemas.microsoft.com/office/drawing/2014/main" id="{14D54304-DF28-470B-B6F6-9D6FA3A928CB}"/>
              </a:ext>
            </a:extLst>
          </p:cNvPr>
          <p:cNvCxnSpPr>
            <a:cxnSpLocks/>
          </p:cNvCxnSpPr>
          <p:nvPr/>
        </p:nvCxnSpPr>
        <p:spPr>
          <a:xfrm flipH="1">
            <a:off x="1384663" y="6186099"/>
            <a:ext cx="1567543" cy="4441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6008228E-D513-4691-9D0C-BBE3B3C64E0C}"/>
              </a:ext>
            </a:extLst>
          </p:cNvPr>
          <p:cNvSpPr txBox="1"/>
          <p:nvPr/>
        </p:nvSpPr>
        <p:spPr>
          <a:xfrm>
            <a:off x="2906209" y="6653682"/>
            <a:ext cx="3839948" cy="2400657"/>
          </a:xfrm>
          <a:prstGeom prst="rect">
            <a:avLst/>
          </a:prstGeom>
          <a:noFill/>
        </p:spPr>
        <p:txBody>
          <a:bodyPr wrap="square" rtlCol="0">
            <a:spAutoFit/>
          </a:bodyPr>
          <a:lstStyle/>
          <a:p>
            <a:r>
              <a:rPr lang="en-US" b="1" dirty="0"/>
              <a:t>Drag the Images to the Playlist  Panel</a:t>
            </a:r>
          </a:p>
          <a:p>
            <a:pPr marL="228600" indent="-228600">
              <a:buFont typeface="+mj-lt"/>
              <a:buAutoNum type="arabicPeriod"/>
            </a:pPr>
            <a:r>
              <a:rPr lang="en-US" sz="1200" dirty="0"/>
              <a:t>Click on the Image in the Media Library panel and Drag it to the Playlist panel</a:t>
            </a:r>
          </a:p>
          <a:p>
            <a:r>
              <a:rPr lang="en-US" sz="1200" dirty="0"/>
              <a:t>NOTE: You can rearrange images in the Playlist by Dragging them to a different position in the Playlist Panel</a:t>
            </a:r>
          </a:p>
          <a:p>
            <a:r>
              <a:rPr lang="en-US" sz="1200" dirty="0"/>
              <a:t>NOTE: You can delete images from the Playlist (not your Sign Folder) by clicking on the image  in the Playlist and pressing the Delete Key on the Keyboard.   </a:t>
            </a:r>
          </a:p>
          <a:p>
            <a:r>
              <a:rPr lang="en-US" sz="1200" dirty="0"/>
              <a:t>NOTE: You can specify how long you want an image to show on the Sign by double clicking the image in the Playlist and change the “Time on Screen” (seconds) and Press OK Button.</a:t>
            </a:r>
          </a:p>
        </p:txBody>
      </p:sp>
      <p:sp>
        <p:nvSpPr>
          <p:cNvPr id="69" name="Oval 68">
            <a:extLst>
              <a:ext uri="{FF2B5EF4-FFF2-40B4-BE49-F238E27FC236}">
                <a16:creationId xmlns:a16="http://schemas.microsoft.com/office/drawing/2014/main" id="{F2F8FE10-5A34-4263-85CC-F58C266F1C71}"/>
              </a:ext>
            </a:extLst>
          </p:cNvPr>
          <p:cNvSpPr/>
          <p:nvPr/>
        </p:nvSpPr>
        <p:spPr>
          <a:xfrm>
            <a:off x="2549926" y="6644111"/>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42" name="Arc 41">
            <a:extLst>
              <a:ext uri="{FF2B5EF4-FFF2-40B4-BE49-F238E27FC236}">
                <a16:creationId xmlns:a16="http://schemas.microsoft.com/office/drawing/2014/main" id="{0240276D-3A19-45E6-AA7E-98811A0FEDD7}"/>
              </a:ext>
            </a:extLst>
          </p:cNvPr>
          <p:cNvSpPr/>
          <p:nvPr/>
        </p:nvSpPr>
        <p:spPr>
          <a:xfrm rot="7561391">
            <a:off x="1258054" y="6233956"/>
            <a:ext cx="1316404" cy="444137"/>
          </a:xfrm>
          <a:prstGeom prst="arc">
            <a:avLst>
              <a:gd name="adj1" fmla="val 12092184"/>
              <a:gd name="adj2" fmla="val 0"/>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 name="TextBox 69">
            <a:extLst>
              <a:ext uri="{FF2B5EF4-FFF2-40B4-BE49-F238E27FC236}">
                <a16:creationId xmlns:a16="http://schemas.microsoft.com/office/drawing/2014/main" id="{883CDFB7-77B2-4C66-88EC-EA21E02AD0CE}"/>
              </a:ext>
            </a:extLst>
          </p:cNvPr>
          <p:cNvSpPr txBox="1"/>
          <p:nvPr/>
        </p:nvSpPr>
        <p:spPr>
          <a:xfrm>
            <a:off x="43912" y="8858831"/>
            <a:ext cx="510076" cy="261610"/>
          </a:xfrm>
          <a:prstGeom prst="rect">
            <a:avLst/>
          </a:prstGeom>
          <a:noFill/>
        </p:spPr>
        <p:txBody>
          <a:bodyPr wrap="none" rtlCol="0">
            <a:spAutoFit/>
          </a:bodyPr>
          <a:lstStyle/>
          <a:p>
            <a:r>
              <a:rPr lang="en-US" sz="1100" dirty="0"/>
              <a:t>1 of 2</a:t>
            </a:r>
          </a:p>
        </p:txBody>
      </p:sp>
      <p:pic>
        <p:nvPicPr>
          <p:cNvPr id="72" name="Picture 71">
            <a:extLst>
              <a:ext uri="{FF2B5EF4-FFF2-40B4-BE49-F238E27FC236}">
                <a16:creationId xmlns:a16="http://schemas.microsoft.com/office/drawing/2014/main" id="{80662D5C-B138-423C-968F-6E9D1729B070}"/>
              </a:ext>
            </a:extLst>
          </p:cNvPr>
          <p:cNvPicPr>
            <a:picLocks noChangeAspect="1"/>
          </p:cNvPicPr>
          <p:nvPr/>
        </p:nvPicPr>
        <p:blipFill>
          <a:blip r:embed="rId10"/>
          <a:stretch>
            <a:fillRect/>
          </a:stretch>
        </p:blipFill>
        <p:spPr>
          <a:xfrm>
            <a:off x="397803" y="7844303"/>
            <a:ext cx="1903501" cy="988451"/>
          </a:xfrm>
          <a:prstGeom prst="rect">
            <a:avLst/>
          </a:prstGeom>
        </p:spPr>
      </p:pic>
      <p:pic>
        <p:nvPicPr>
          <p:cNvPr id="5" name="Picture 4">
            <a:extLst>
              <a:ext uri="{FF2B5EF4-FFF2-40B4-BE49-F238E27FC236}">
                <a16:creationId xmlns:a16="http://schemas.microsoft.com/office/drawing/2014/main" id="{3434AD06-0B17-4559-EE75-EC24187BFB81}"/>
              </a:ext>
            </a:extLst>
          </p:cNvPr>
          <p:cNvPicPr>
            <a:picLocks noChangeAspect="1"/>
          </p:cNvPicPr>
          <p:nvPr/>
        </p:nvPicPr>
        <p:blipFill>
          <a:blip r:embed="rId11"/>
          <a:stretch>
            <a:fillRect/>
          </a:stretch>
        </p:blipFill>
        <p:spPr>
          <a:xfrm>
            <a:off x="122721" y="3938703"/>
            <a:ext cx="1438275" cy="781050"/>
          </a:xfrm>
          <a:prstGeom prst="rect">
            <a:avLst/>
          </a:prstGeom>
        </p:spPr>
      </p:pic>
      <p:sp>
        <p:nvSpPr>
          <p:cNvPr id="23" name="TextBox 22"/>
          <p:cNvSpPr txBox="1"/>
          <p:nvPr/>
        </p:nvSpPr>
        <p:spPr>
          <a:xfrm>
            <a:off x="2161972" y="2831780"/>
            <a:ext cx="4573307" cy="2215991"/>
          </a:xfrm>
          <a:prstGeom prst="rect">
            <a:avLst/>
          </a:prstGeom>
          <a:noFill/>
        </p:spPr>
        <p:txBody>
          <a:bodyPr wrap="square" rtlCol="0">
            <a:spAutoFit/>
          </a:bodyPr>
          <a:lstStyle/>
          <a:p>
            <a:r>
              <a:rPr lang="en-US" b="1" dirty="0"/>
              <a:t>Click on the File Menu </a:t>
            </a:r>
            <a:r>
              <a:rPr lang="en-US" b="1" dirty="0">
                <a:sym typeface="Wingdings" panose="05000000000000000000" pitchFamily="2" charset="2"/>
              </a:rPr>
              <a:t></a:t>
            </a:r>
            <a:r>
              <a:rPr lang="en-US" b="1" dirty="0"/>
              <a:t> Open Presentation</a:t>
            </a:r>
          </a:p>
          <a:p>
            <a:pPr marL="228600" indent="-228600">
              <a:buFont typeface="+mj-lt"/>
              <a:buAutoNum type="arabicPeriod"/>
            </a:pPr>
            <a:r>
              <a:rPr lang="en-US" sz="1200" dirty="0"/>
              <a:t>Navigate to Your Sign Folder (On Desktop) to Open Your </a:t>
            </a:r>
            <a:r>
              <a:rPr lang="en-US" sz="1200" dirty="0" err="1"/>
              <a:t>BrightAuthor</a:t>
            </a:r>
            <a:r>
              <a:rPr lang="en-US" sz="1200" dirty="0"/>
              <a:t> Template file.</a:t>
            </a:r>
          </a:p>
          <a:p>
            <a:pPr marL="228600" indent="-228600">
              <a:buFont typeface="+mj-lt"/>
              <a:buAutoNum type="arabicPeriod"/>
            </a:pPr>
            <a:r>
              <a:rPr lang="en-US" sz="1200" dirty="0"/>
              <a:t>Click on the Filename with the word “Template” in the name and Click on the Open Button</a:t>
            </a:r>
          </a:p>
          <a:p>
            <a:pPr marL="1031875">
              <a:buFont typeface="+mj-lt"/>
              <a:buAutoNum type="arabicPeriod"/>
            </a:pPr>
            <a:r>
              <a:rPr lang="en-US" sz="1200" dirty="0"/>
              <a:t>You should see a small Green Box in a larger White Box (in the upper left side of the App)</a:t>
            </a:r>
          </a:p>
          <a:p>
            <a:pPr marL="1031875"/>
            <a:r>
              <a:rPr lang="en-US" sz="1200" dirty="0"/>
              <a:t>NOTE: If you see a solid Green Box (with a 1 in the middle), then your Template File is not open.  It should be a small green box in the upper left corner of the application.</a:t>
            </a:r>
          </a:p>
        </p:txBody>
      </p:sp>
      <p:pic>
        <p:nvPicPr>
          <p:cNvPr id="7" name="Picture 6">
            <a:extLst>
              <a:ext uri="{FF2B5EF4-FFF2-40B4-BE49-F238E27FC236}">
                <a16:creationId xmlns:a16="http://schemas.microsoft.com/office/drawing/2014/main" id="{FCE7F478-5F89-CC9C-D76C-D36EABCB7EC6}"/>
              </a:ext>
            </a:extLst>
          </p:cNvPr>
          <p:cNvPicPr>
            <a:picLocks noChangeAspect="1"/>
          </p:cNvPicPr>
          <p:nvPr/>
        </p:nvPicPr>
        <p:blipFill>
          <a:blip r:embed="rId12"/>
          <a:stretch>
            <a:fillRect/>
          </a:stretch>
        </p:blipFill>
        <p:spPr>
          <a:xfrm>
            <a:off x="1625443" y="3945428"/>
            <a:ext cx="1526808" cy="833275"/>
          </a:xfrm>
          <a:prstGeom prst="rect">
            <a:avLst/>
          </a:prstGeom>
        </p:spPr>
      </p:pic>
      <p:sp>
        <p:nvSpPr>
          <p:cNvPr id="8" name="&quot;Not Allowed&quot; Symbol 7">
            <a:extLst>
              <a:ext uri="{FF2B5EF4-FFF2-40B4-BE49-F238E27FC236}">
                <a16:creationId xmlns:a16="http://schemas.microsoft.com/office/drawing/2014/main" id="{BFE1ADEE-C7EB-E1B6-5BAB-1953BD2880BC}"/>
              </a:ext>
            </a:extLst>
          </p:cNvPr>
          <p:cNvSpPr/>
          <p:nvPr/>
        </p:nvSpPr>
        <p:spPr>
          <a:xfrm>
            <a:off x="211556" y="4234224"/>
            <a:ext cx="500287" cy="500287"/>
          </a:xfrm>
          <a:prstGeom prst="noSmoking">
            <a:avLst>
              <a:gd name="adj" fmla="val 10935"/>
            </a:avLst>
          </a:prstGeom>
          <a:solidFill>
            <a:srgbClr val="FF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3" name="Straight Arrow Connector 42">
            <a:extLst>
              <a:ext uri="{FF2B5EF4-FFF2-40B4-BE49-F238E27FC236}">
                <a16:creationId xmlns:a16="http://schemas.microsoft.com/office/drawing/2014/main" id="{9BDDCB85-48AA-DE8F-D34B-1032AA1E2434}"/>
              </a:ext>
            </a:extLst>
          </p:cNvPr>
          <p:cNvCxnSpPr>
            <a:cxnSpLocks/>
          </p:cNvCxnSpPr>
          <p:nvPr/>
        </p:nvCxnSpPr>
        <p:spPr>
          <a:xfrm flipH="1">
            <a:off x="1857834" y="3973101"/>
            <a:ext cx="1400533" cy="329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8860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EC6C26F-A575-1B1A-49E3-0C7A4284A611}"/>
              </a:ext>
            </a:extLst>
          </p:cNvPr>
          <p:cNvPicPr>
            <a:picLocks noChangeAspect="1"/>
          </p:cNvPicPr>
          <p:nvPr/>
        </p:nvPicPr>
        <p:blipFill>
          <a:blip r:embed="rId2"/>
          <a:stretch>
            <a:fillRect/>
          </a:stretch>
        </p:blipFill>
        <p:spPr>
          <a:xfrm>
            <a:off x="93633" y="2324558"/>
            <a:ext cx="1540922" cy="806883"/>
          </a:xfrm>
          <a:prstGeom prst="rect">
            <a:avLst/>
          </a:prstGeom>
        </p:spPr>
      </p:pic>
      <p:pic>
        <p:nvPicPr>
          <p:cNvPr id="38" name="Picture 37"/>
          <p:cNvPicPr>
            <a:picLocks noChangeAspect="1"/>
          </p:cNvPicPr>
          <p:nvPr/>
        </p:nvPicPr>
        <p:blipFill>
          <a:blip r:embed="rId3"/>
          <a:stretch>
            <a:fillRect/>
          </a:stretch>
        </p:blipFill>
        <p:spPr>
          <a:xfrm>
            <a:off x="1400634" y="12064747"/>
            <a:ext cx="914400" cy="314325"/>
          </a:xfrm>
          <a:prstGeom prst="rect">
            <a:avLst/>
          </a:prstGeom>
        </p:spPr>
      </p:pic>
      <p:sp>
        <p:nvSpPr>
          <p:cNvPr id="22" name="TextBox 21"/>
          <p:cNvSpPr txBox="1"/>
          <p:nvPr/>
        </p:nvSpPr>
        <p:spPr>
          <a:xfrm>
            <a:off x="5539270" y="507845"/>
            <a:ext cx="1261884" cy="261610"/>
          </a:xfrm>
          <a:prstGeom prst="rect">
            <a:avLst/>
          </a:prstGeom>
          <a:noFill/>
        </p:spPr>
        <p:txBody>
          <a:bodyPr wrap="none" rtlCol="0">
            <a:spAutoFit/>
          </a:bodyPr>
          <a:lstStyle/>
          <a:p>
            <a:pPr algn="r"/>
            <a:r>
              <a:rPr lang="en-US" sz="1100" b="1" dirty="0">
                <a:solidFill>
                  <a:srgbClr val="FF0000"/>
                </a:solidFill>
              </a:rPr>
              <a:t>www.sethled.com</a:t>
            </a:r>
          </a:p>
        </p:txBody>
      </p:sp>
      <p:sp>
        <p:nvSpPr>
          <p:cNvPr id="24" name="TextBox 23"/>
          <p:cNvSpPr txBox="1"/>
          <p:nvPr/>
        </p:nvSpPr>
        <p:spPr>
          <a:xfrm>
            <a:off x="5305231" y="158674"/>
            <a:ext cx="1495923" cy="369332"/>
          </a:xfrm>
          <a:prstGeom prst="rect">
            <a:avLst/>
          </a:prstGeom>
          <a:noFill/>
        </p:spPr>
        <p:txBody>
          <a:bodyPr wrap="none" rtlCol="0">
            <a:spAutoFit/>
          </a:bodyPr>
          <a:lstStyle/>
          <a:p>
            <a:pPr algn="r"/>
            <a:r>
              <a:rPr lang="en-US" b="1" dirty="0">
                <a:solidFill>
                  <a:srgbClr val="FF0000"/>
                </a:solidFill>
              </a:rPr>
              <a:t>262-443-1864</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2493" y="67877"/>
            <a:ext cx="2928345" cy="634650"/>
          </a:xfrm>
          <a:prstGeom prst="rect">
            <a:avLst/>
          </a:prstGeom>
        </p:spPr>
      </p:pic>
      <p:cxnSp>
        <p:nvCxnSpPr>
          <p:cNvPr id="20" name="Straight Connector 19"/>
          <p:cNvCxnSpPr>
            <a:cxnSpLocks/>
          </p:cNvCxnSpPr>
          <p:nvPr/>
        </p:nvCxnSpPr>
        <p:spPr>
          <a:xfrm>
            <a:off x="-126333" y="811236"/>
            <a:ext cx="71611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530993" y="11132050"/>
            <a:ext cx="342309" cy="3423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44" name="Oval 43"/>
          <p:cNvSpPr/>
          <p:nvPr/>
        </p:nvSpPr>
        <p:spPr>
          <a:xfrm>
            <a:off x="530993" y="11668137"/>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45" name="Oval 44"/>
          <p:cNvSpPr/>
          <p:nvPr/>
        </p:nvSpPr>
        <p:spPr>
          <a:xfrm>
            <a:off x="530993" y="12374868"/>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46" name="Oval 45"/>
          <p:cNvSpPr/>
          <p:nvPr/>
        </p:nvSpPr>
        <p:spPr>
          <a:xfrm>
            <a:off x="530993" y="12947785"/>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48" name="Oval 47"/>
          <p:cNvSpPr/>
          <p:nvPr/>
        </p:nvSpPr>
        <p:spPr>
          <a:xfrm>
            <a:off x="530993" y="10559131"/>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pic>
        <p:nvPicPr>
          <p:cNvPr id="49" name="Picture 6" descr="Image result for microsoft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1639" y="10751335"/>
            <a:ext cx="335962" cy="335962"/>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974582" y="10516166"/>
            <a:ext cx="4980274" cy="553998"/>
          </a:xfrm>
          <a:prstGeom prst="rect">
            <a:avLst/>
          </a:prstGeom>
          <a:noFill/>
        </p:spPr>
        <p:txBody>
          <a:bodyPr wrap="none" rtlCol="0">
            <a:spAutoFit/>
          </a:bodyPr>
          <a:lstStyle/>
          <a:p>
            <a:r>
              <a:rPr lang="en-US" dirty="0"/>
              <a:t>Start </a:t>
            </a:r>
            <a:r>
              <a:rPr lang="en-US" dirty="0" err="1"/>
              <a:t>BrightAuthor</a:t>
            </a:r>
            <a:endParaRPr lang="en-US" dirty="0"/>
          </a:p>
          <a:p>
            <a:r>
              <a:rPr lang="en-US" sz="1200" dirty="0">
                <a:solidFill>
                  <a:prstClr val="black"/>
                </a:solidFill>
              </a:rPr>
              <a:t>Click on       ,   Click on A, Click on B, Click on </a:t>
            </a:r>
            <a:r>
              <a:rPr lang="en-US" sz="1200" dirty="0" err="1">
                <a:solidFill>
                  <a:prstClr val="black"/>
                </a:solidFill>
              </a:rPr>
              <a:t>BrightSign</a:t>
            </a:r>
            <a:r>
              <a:rPr lang="en-US" sz="1200" dirty="0">
                <a:solidFill>
                  <a:prstClr val="black"/>
                </a:solidFill>
              </a:rPr>
              <a:t>, Click on </a:t>
            </a:r>
            <a:r>
              <a:rPr lang="en-US" sz="1200" dirty="0" err="1">
                <a:solidFill>
                  <a:prstClr val="black"/>
                </a:solidFill>
              </a:rPr>
              <a:t>BrightAuthor</a:t>
            </a:r>
            <a:r>
              <a:rPr lang="en-US" sz="1200" dirty="0">
                <a:solidFill>
                  <a:prstClr val="black"/>
                </a:solidFill>
              </a:rPr>
              <a:t> </a:t>
            </a:r>
          </a:p>
        </p:txBody>
      </p:sp>
      <p:sp>
        <p:nvSpPr>
          <p:cNvPr id="51" name="TextBox 50"/>
          <p:cNvSpPr txBox="1"/>
          <p:nvPr/>
        </p:nvSpPr>
        <p:spPr>
          <a:xfrm>
            <a:off x="969781" y="11135135"/>
            <a:ext cx="2024529" cy="369332"/>
          </a:xfrm>
          <a:prstGeom prst="rect">
            <a:avLst/>
          </a:prstGeom>
          <a:noFill/>
        </p:spPr>
        <p:txBody>
          <a:bodyPr wrap="none" rtlCol="0">
            <a:spAutoFit/>
          </a:bodyPr>
          <a:lstStyle/>
          <a:p>
            <a:r>
              <a:rPr lang="en-US" dirty="0"/>
              <a:t>Click on Publish Tab</a:t>
            </a:r>
          </a:p>
        </p:txBody>
      </p:sp>
      <p:sp>
        <p:nvSpPr>
          <p:cNvPr id="52" name="Oval 51"/>
          <p:cNvSpPr/>
          <p:nvPr/>
        </p:nvSpPr>
        <p:spPr>
          <a:xfrm>
            <a:off x="521787" y="11114007"/>
            <a:ext cx="342309" cy="3423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53" name="Oval 52"/>
          <p:cNvSpPr/>
          <p:nvPr/>
        </p:nvSpPr>
        <p:spPr>
          <a:xfrm>
            <a:off x="521787" y="11650094"/>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55" name="Oval 54"/>
          <p:cNvSpPr/>
          <p:nvPr/>
        </p:nvSpPr>
        <p:spPr>
          <a:xfrm>
            <a:off x="521787" y="10735482"/>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57" name="Oval 56"/>
          <p:cNvSpPr/>
          <p:nvPr/>
        </p:nvSpPr>
        <p:spPr>
          <a:xfrm>
            <a:off x="521787" y="10541088"/>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pic>
        <p:nvPicPr>
          <p:cNvPr id="58" name="Picture 6" descr="Image result for microsoft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62433" y="10733292"/>
            <a:ext cx="335962" cy="335962"/>
          </a:xfrm>
          <a:prstGeom prst="rect">
            <a:avLst/>
          </a:prstGeom>
          <a:noFill/>
          <a:extLst>
            <a:ext uri="{909E8E84-426E-40DD-AFC4-6F175D3DCCD1}">
              <a14:hiddenFill xmlns:a14="http://schemas.microsoft.com/office/drawing/2010/main">
                <a:solidFill>
                  <a:srgbClr val="FFFFFF"/>
                </a:solidFill>
              </a14:hiddenFill>
            </a:ext>
          </a:extLst>
        </p:spPr>
      </p:pic>
      <p:sp>
        <p:nvSpPr>
          <p:cNvPr id="59" name="TextBox 58"/>
          <p:cNvSpPr txBox="1"/>
          <p:nvPr/>
        </p:nvSpPr>
        <p:spPr>
          <a:xfrm>
            <a:off x="965376" y="10498123"/>
            <a:ext cx="4980274" cy="553998"/>
          </a:xfrm>
          <a:prstGeom prst="rect">
            <a:avLst/>
          </a:prstGeom>
          <a:noFill/>
        </p:spPr>
        <p:txBody>
          <a:bodyPr wrap="none" rtlCol="0">
            <a:spAutoFit/>
          </a:bodyPr>
          <a:lstStyle/>
          <a:p>
            <a:r>
              <a:rPr lang="en-US" dirty="0"/>
              <a:t>Start </a:t>
            </a:r>
            <a:r>
              <a:rPr lang="en-US" dirty="0" err="1"/>
              <a:t>BrightAuthor</a:t>
            </a:r>
            <a:endParaRPr lang="en-US" dirty="0"/>
          </a:p>
          <a:p>
            <a:r>
              <a:rPr lang="en-US" sz="1200" dirty="0">
                <a:solidFill>
                  <a:prstClr val="black"/>
                </a:solidFill>
              </a:rPr>
              <a:t>Click on       ,   Click on A, Click on B, Click on </a:t>
            </a:r>
            <a:r>
              <a:rPr lang="en-US" sz="1200" dirty="0" err="1">
                <a:solidFill>
                  <a:prstClr val="black"/>
                </a:solidFill>
              </a:rPr>
              <a:t>BrightSign</a:t>
            </a:r>
            <a:r>
              <a:rPr lang="en-US" sz="1200" dirty="0">
                <a:solidFill>
                  <a:prstClr val="black"/>
                </a:solidFill>
              </a:rPr>
              <a:t>, Click on </a:t>
            </a:r>
            <a:r>
              <a:rPr lang="en-US" sz="1200" dirty="0" err="1">
                <a:solidFill>
                  <a:prstClr val="black"/>
                </a:solidFill>
              </a:rPr>
              <a:t>BrightAuthor</a:t>
            </a:r>
            <a:r>
              <a:rPr lang="en-US" sz="1200" dirty="0">
                <a:solidFill>
                  <a:prstClr val="black"/>
                </a:solidFill>
              </a:rPr>
              <a:t> </a:t>
            </a:r>
          </a:p>
        </p:txBody>
      </p:sp>
      <p:sp>
        <p:nvSpPr>
          <p:cNvPr id="60" name="TextBox 59"/>
          <p:cNvSpPr txBox="1"/>
          <p:nvPr/>
        </p:nvSpPr>
        <p:spPr>
          <a:xfrm>
            <a:off x="960575" y="11117092"/>
            <a:ext cx="2024529" cy="369332"/>
          </a:xfrm>
          <a:prstGeom prst="rect">
            <a:avLst/>
          </a:prstGeom>
          <a:noFill/>
        </p:spPr>
        <p:txBody>
          <a:bodyPr wrap="none" rtlCol="0">
            <a:spAutoFit/>
          </a:bodyPr>
          <a:lstStyle/>
          <a:p>
            <a:r>
              <a:rPr lang="en-US" dirty="0"/>
              <a:t>Click on Publish Tab</a:t>
            </a:r>
          </a:p>
        </p:txBody>
      </p:sp>
      <p:sp>
        <p:nvSpPr>
          <p:cNvPr id="61" name="TextBox 60"/>
          <p:cNvSpPr txBox="1"/>
          <p:nvPr/>
        </p:nvSpPr>
        <p:spPr>
          <a:xfrm>
            <a:off x="991516" y="11607923"/>
            <a:ext cx="5339026" cy="738664"/>
          </a:xfrm>
          <a:prstGeom prst="rect">
            <a:avLst/>
          </a:prstGeom>
          <a:noFill/>
        </p:spPr>
        <p:txBody>
          <a:bodyPr wrap="none" rtlCol="0">
            <a:spAutoFit/>
          </a:bodyPr>
          <a:lstStyle/>
          <a:p>
            <a:r>
              <a:rPr lang="en-US" dirty="0"/>
              <a:t>Click on Schedule Menu </a:t>
            </a:r>
            <a:r>
              <a:rPr lang="en-US" dirty="0">
                <a:sym typeface="Wingdings" panose="05000000000000000000" pitchFamily="2" charset="2"/>
              </a:rPr>
              <a:t></a:t>
            </a:r>
            <a:r>
              <a:rPr lang="en-US" dirty="0"/>
              <a:t> New</a:t>
            </a:r>
          </a:p>
          <a:p>
            <a:r>
              <a:rPr lang="en-US" sz="1200" dirty="0"/>
              <a:t>Click on Schedule Menu </a:t>
            </a:r>
            <a:r>
              <a:rPr lang="en-US" sz="1200" dirty="0">
                <a:sym typeface="Wingdings" panose="05000000000000000000" pitchFamily="2" charset="2"/>
              </a:rPr>
              <a:t> </a:t>
            </a:r>
            <a:r>
              <a:rPr lang="en-US" sz="1200" dirty="0"/>
              <a:t>Save As &amp; Name Your Schedule (e.g., February-2017) &amp; </a:t>
            </a:r>
          </a:p>
          <a:p>
            <a:r>
              <a:rPr lang="en-US" sz="1200" dirty="0"/>
              <a:t>Press </a:t>
            </a:r>
          </a:p>
        </p:txBody>
      </p:sp>
      <p:pic>
        <p:nvPicPr>
          <p:cNvPr id="63" name="Picture 62"/>
          <p:cNvPicPr>
            <a:picLocks noChangeAspect="1"/>
          </p:cNvPicPr>
          <p:nvPr/>
        </p:nvPicPr>
        <p:blipFill>
          <a:blip r:embed="rId3"/>
          <a:stretch>
            <a:fillRect/>
          </a:stretch>
        </p:blipFill>
        <p:spPr>
          <a:xfrm>
            <a:off x="4843562" y="12648424"/>
            <a:ext cx="914400" cy="314325"/>
          </a:xfrm>
          <a:prstGeom prst="rect">
            <a:avLst/>
          </a:prstGeom>
        </p:spPr>
      </p:pic>
      <p:sp>
        <p:nvSpPr>
          <p:cNvPr id="64" name="TextBox 63"/>
          <p:cNvSpPr txBox="1"/>
          <p:nvPr/>
        </p:nvSpPr>
        <p:spPr>
          <a:xfrm>
            <a:off x="1034402" y="12382674"/>
            <a:ext cx="3975384" cy="553998"/>
          </a:xfrm>
          <a:prstGeom prst="rect">
            <a:avLst/>
          </a:prstGeom>
          <a:noFill/>
        </p:spPr>
        <p:txBody>
          <a:bodyPr wrap="none" rtlCol="0">
            <a:spAutoFit/>
          </a:bodyPr>
          <a:lstStyle/>
          <a:p>
            <a:r>
              <a:rPr lang="en-US" dirty="0"/>
              <a:t>Click on Schedule Menu </a:t>
            </a:r>
            <a:r>
              <a:rPr lang="en-US" dirty="0">
                <a:sym typeface="Wingdings" panose="05000000000000000000" pitchFamily="2" charset="2"/>
              </a:rPr>
              <a:t></a:t>
            </a:r>
            <a:r>
              <a:rPr lang="en-US" dirty="0"/>
              <a:t> Save As</a:t>
            </a:r>
          </a:p>
          <a:p>
            <a:r>
              <a:rPr lang="en-US" sz="1200" dirty="0"/>
              <a:t>Enter Name  for Your Schedule (e.g., February-2017) &amp; Press </a:t>
            </a:r>
          </a:p>
        </p:txBody>
      </p:sp>
      <p:sp>
        <p:nvSpPr>
          <p:cNvPr id="68" name="Oval 67">
            <a:extLst>
              <a:ext uri="{FF2B5EF4-FFF2-40B4-BE49-F238E27FC236}">
                <a16:creationId xmlns:a16="http://schemas.microsoft.com/office/drawing/2014/main" id="{B61EF37E-8133-4F4A-B1E3-343A1F38A75B}"/>
              </a:ext>
            </a:extLst>
          </p:cNvPr>
          <p:cNvSpPr/>
          <p:nvPr/>
        </p:nvSpPr>
        <p:spPr>
          <a:xfrm>
            <a:off x="2487328" y="1577713"/>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70" name="TextBox 69">
            <a:extLst>
              <a:ext uri="{FF2B5EF4-FFF2-40B4-BE49-F238E27FC236}">
                <a16:creationId xmlns:a16="http://schemas.microsoft.com/office/drawing/2014/main" id="{496D2F80-3C4A-4E7E-BA3A-294B43D49819}"/>
              </a:ext>
            </a:extLst>
          </p:cNvPr>
          <p:cNvSpPr txBox="1"/>
          <p:nvPr/>
        </p:nvSpPr>
        <p:spPr>
          <a:xfrm>
            <a:off x="-40867" y="880597"/>
            <a:ext cx="6990183" cy="507831"/>
          </a:xfrm>
          <a:prstGeom prst="rect">
            <a:avLst/>
          </a:prstGeom>
          <a:noFill/>
        </p:spPr>
        <p:txBody>
          <a:bodyPr wrap="none" rtlCol="0">
            <a:spAutoFit/>
          </a:bodyPr>
          <a:lstStyle/>
          <a:p>
            <a:r>
              <a:rPr lang="en-US" sz="2700" b="1" dirty="0"/>
              <a:t>Display the Images on the Sign (Using Network)</a:t>
            </a:r>
          </a:p>
        </p:txBody>
      </p:sp>
      <p:sp>
        <p:nvSpPr>
          <p:cNvPr id="71" name="TextBox 70">
            <a:extLst>
              <a:ext uri="{FF2B5EF4-FFF2-40B4-BE49-F238E27FC236}">
                <a16:creationId xmlns:a16="http://schemas.microsoft.com/office/drawing/2014/main" id="{3BBD361F-85E3-45A9-8133-5418B5DAC088}"/>
              </a:ext>
            </a:extLst>
          </p:cNvPr>
          <p:cNvSpPr txBox="1"/>
          <p:nvPr/>
        </p:nvSpPr>
        <p:spPr>
          <a:xfrm>
            <a:off x="2866469" y="1505018"/>
            <a:ext cx="3878015" cy="923330"/>
          </a:xfrm>
          <a:prstGeom prst="rect">
            <a:avLst/>
          </a:prstGeom>
          <a:noFill/>
        </p:spPr>
        <p:txBody>
          <a:bodyPr wrap="square" rtlCol="0">
            <a:spAutoFit/>
          </a:bodyPr>
          <a:lstStyle/>
          <a:p>
            <a:r>
              <a:rPr lang="en-US" b="1" dirty="0"/>
              <a:t>Click on the Publish tab</a:t>
            </a:r>
            <a:endParaRPr lang="en-US" sz="1200" b="1" dirty="0">
              <a:solidFill>
                <a:prstClr val="black"/>
              </a:solidFill>
            </a:endParaRPr>
          </a:p>
          <a:p>
            <a:r>
              <a:rPr lang="en-US" sz="1200" dirty="0">
                <a:solidFill>
                  <a:prstClr val="black"/>
                </a:solidFill>
              </a:rPr>
              <a:t>There are multiple sub-tabs below Edit (Local Storage, etc.) – Make sure you have “Local Network” selected to be able to Publish over the Network</a:t>
            </a:r>
            <a:endParaRPr lang="en-US" dirty="0"/>
          </a:p>
        </p:txBody>
      </p:sp>
      <p:sp>
        <p:nvSpPr>
          <p:cNvPr id="75" name="Oval 74">
            <a:extLst>
              <a:ext uri="{FF2B5EF4-FFF2-40B4-BE49-F238E27FC236}">
                <a16:creationId xmlns:a16="http://schemas.microsoft.com/office/drawing/2014/main" id="{1F8699EE-F2A8-4B1B-A511-A9660DEB49E4}"/>
              </a:ext>
            </a:extLst>
          </p:cNvPr>
          <p:cNvSpPr/>
          <p:nvPr/>
        </p:nvSpPr>
        <p:spPr>
          <a:xfrm>
            <a:off x="1673840" y="3265585"/>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a:solidFill>
                  <a:schemeClr val="tx1"/>
                </a:solidFill>
              </a:rPr>
              <a:t>8</a:t>
            </a:r>
          </a:p>
        </p:txBody>
      </p:sp>
      <p:sp>
        <p:nvSpPr>
          <p:cNvPr id="76" name="TextBox 75">
            <a:extLst>
              <a:ext uri="{FF2B5EF4-FFF2-40B4-BE49-F238E27FC236}">
                <a16:creationId xmlns:a16="http://schemas.microsoft.com/office/drawing/2014/main" id="{7E1976CF-A39C-44B2-BC49-7C58B3649E8D}"/>
              </a:ext>
            </a:extLst>
          </p:cNvPr>
          <p:cNvSpPr txBox="1"/>
          <p:nvPr/>
        </p:nvSpPr>
        <p:spPr>
          <a:xfrm>
            <a:off x="2052981" y="3284449"/>
            <a:ext cx="4616165" cy="923330"/>
          </a:xfrm>
          <a:prstGeom prst="rect">
            <a:avLst/>
          </a:prstGeom>
          <a:noFill/>
        </p:spPr>
        <p:txBody>
          <a:bodyPr wrap="square" rtlCol="0">
            <a:spAutoFit/>
          </a:bodyPr>
          <a:lstStyle/>
          <a:p>
            <a:r>
              <a:rPr lang="en-US" b="1" dirty="0"/>
              <a:t>Click on the Publish Button</a:t>
            </a:r>
            <a:endParaRPr lang="en-US" sz="1200" b="1" dirty="0">
              <a:solidFill>
                <a:prstClr val="black"/>
              </a:solidFill>
            </a:endParaRPr>
          </a:p>
          <a:p>
            <a:r>
              <a:rPr lang="en-US" sz="1200" dirty="0">
                <a:solidFill>
                  <a:prstClr val="black"/>
                </a:solidFill>
              </a:rPr>
              <a:t>Click on the Publish Button in the Publish to panel (Lower Left Corner of the App).   The App will show you Publishing Progress click on the Done Button when it is Complete.</a:t>
            </a:r>
            <a:endParaRPr lang="en-US" dirty="0"/>
          </a:p>
        </p:txBody>
      </p:sp>
      <p:pic>
        <p:nvPicPr>
          <p:cNvPr id="13" name="Picture 12">
            <a:extLst>
              <a:ext uri="{FF2B5EF4-FFF2-40B4-BE49-F238E27FC236}">
                <a16:creationId xmlns:a16="http://schemas.microsoft.com/office/drawing/2014/main" id="{5EEAD97E-15CA-4500-A10C-389F5C48A545}"/>
              </a:ext>
            </a:extLst>
          </p:cNvPr>
          <p:cNvPicPr>
            <a:picLocks noChangeAspect="1"/>
          </p:cNvPicPr>
          <p:nvPr/>
        </p:nvPicPr>
        <p:blipFill>
          <a:blip r:embed="rId6"/>
          <a:stretch>
            <a:fillRect/>
          </a:stretch>
        </p:blipFill>
        <p:spPr>
          <a:xfrm>
            <a:off x="553988" y="3546616"/>
            <a:ext cx="647790" cy="295316"/>
          </a:xfrm>
          <a:prstGeom prst="rect">
            <a:avLst/>
          </a:prstGeom>
        </p:spPr>
      </p:pic>
      <p:sp>
        <p:nvSpPr>
          <p:cNvPr id="85" name="TextBox 84">
            <a:extLst>
              <a:ext uri="{FF2B5EF4-FFF2-40B4-BE49-F238E27FC236}">
                <a16:creationId xmlns:a16="http://schemas.microsoft.com/office/drawing/2014/main" id="{286275D3-1F13-40BC-A9ED-094D063E6BB5}"/>
              </a:ext>
            </a:extLst>
          </p:cNvPr>
          <p:cNvSpPr txBox="1"/>
          <p:nvPr/>
        </p:nvSpPr>
        <p:spPr>
          <a:xfrm>
            <a:off x="2116131" y="2358729"/>
            <a:ext cx="4685024" cy="553998"/>
          </a:xfrm>
          <a:prstGeom prst="rect">
            <a:avLst/>
          </a:prstGeom>
          <a:noFill/>
        </p:spPr>
        <p:txBody>
          <a:bodyPr wrap="square" rtlCol="0">
            <a:spAutoFit/>
          </a:bodyPr>
          <a:lstStyle/>
          <a:p>
            <a:r>
              <a:rPr lang="en-US" b="1" dirty="0"/>
              <a:t>Click on the Sign Name (Left Side of Screen)</a:t>
            </a:r>
          </a:p>
          <a:p>
            <a:r>
              <a:rPr lang="en-US" sz="1200" dirty="0">
                <a:solidFill>
                  <a:prstClr val="black"/>
                </a:solidFill>
              </a:rPr>
              <a:t>Click on the Sign Name for your Sign on the Left Side of the Application</a:t>
            </a:r>
          </a:p>
        </p:txBody>
      </p:sp>
      <p:sp>
        <p:nvSpPr>
          <p:cNvPr id="86" name="Oval 85">
            <a:extLst>
              <a:ext uri="{FF2B5EF4-FFF2-40B4-BE49-F238E27FC236}">
                <a16:creationId xmlns:a16="http://schemas.microsoft.com/office/drawing/2014/main" id="{9860792D-E210-4E1C-B449-3766871DB33A}"/>
              </a:ext>
            </a:extLst>
          </p:cNvPr>
          <p:cNvSpPr/>
          <p:nvPr/>
        </p:nvSpPr>
        <p:spPr>
          <a:xfrm>
            <a:off x="1708824" y="2342495"/>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sp>
        <p:nvSpPr>
          <p:cNvPr id="88" name="TextBox 87">
            <a:extLst>
              <a:ext uri="{FF2B5EF4-FFF2-40B4-BE49-F238E27FC236}">
                <a16:creationId xmlns:a16="http://schemas.microsoft.com/office/drawing/2014/main" id="{9E212469-7B58-40FC-8493-C679F404C016}"/>
              </a:ext>
            </a:extLst>
          </p:cNvPr>
          <p:cNvSpPr txBox="1"/>
          <p:nvPr/>
        </p:nvSpPr>
        <p:spPr>
          <a:xfrm>
            <a:off x="43912" y="8858831"/>
            <a:ext cx="510076" cy="261610"/>
          </a:xfrm>
          <a:prstGeom prst="rect">
            <a:avLst/>
          </a:prstGeom>
          <a:noFill/>
        </p:spPr>
        <p:txBody>
          <a:bodyPr wrap="none" rtlCol="0">
            <a:spAutoFit/>
          </a:bodyPr>
          <a:lstStyle/>
          <a:p>
            <a:r>
              <a:rPr lang="en-US" sz="1100" dirty="0"/>
              <a:t>2 of 2</a:t>
            </a:r>
          </a:p>
        </p:txBody>
      </p:sp>
      <p:sp>
        <p:nvSpPr>
          <p:cNvPr id="6" name="Rectangle 5">
            <a:extLst>
              <a:ext uri="{FF2B5EF4-FFF2-40B4-BE49-F238E27FC236}">
                <a16:creationId xmlns:a16="http://schemas.microsoft.com/office/drawing/2014/main" id="{FA8BC6A3-6BFC-3BCE-E02D-37F099137E2A}"/>
              </a:ext>
            </a:extLst>
          </p:cNvPr>
          <p:cNvSpPr/>
          <p:nvPr/>
        </p:nvSpPr>
        <p:spPr>
          <a:xfrm>
            <a:off x="138722" y="2679483"/>
            <a:ext cx="1422259" cy="2266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8C66D2C-CC7A-4119-502E-0DF3FDE3E0F3}"/>
              </a:ext>
            </a:extLst>
          </p:cNvPr>
          <p:cNvSpPr txBox="1"/>
          <p:nvPr/>
        </p:nvSpPr>
        <p:spPr>
          <a:xfrm>
            <a:off x="93633" y="2617233"/>
            <a:ext cx="696024" cy="215444"/>
          </a:xfrm>
          <a:prstGeom prst="rect">
            <a:avLst/>
          </a:prstGeom>
          <a:noFill/>
        </p:spPr>
        <p:txBody>
          <a:bodyPr wrap="none" rtlCol="0">
            <a:spAutoFit/>
          </a:bodyPr>
          <a:lstStyle/>
          <a:p>
            <a:r>
              <a:rPr lang="en-US" sz="800" dirty="0"/>
              <a:t>Culvers-Sign</a:t>
            </a:r>
          </a:p>
        </p:txBody>
      </p:sp>
      <p:sp>
        <p:nvSpPr>
          <p:cNvPr id="54" name="Oval 53">
            <a:extLst>
              <a:ext uri="{FF2B5EF4-FFF2-40B4-BE49-F238E27FC236}">
                <a16:creationId xmlns:a16="http://schemas.microsoft.com/office/drawing/2014/main" id="{0EA116B8-630B-5182-B68C-F41BB5663484}"/>
              </a:ext>
            </a:extLst>
          </p:cNvPr>
          <p:cNvSpPr/>
          <p:nvPr/>
        </p:nvSpPr>
        <p:spPr>
          <a:xfrm>
            <a:off x="1736989" y="4406041"/>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a:solidFill>
                  <a:schemeClr val="tx1"/>
                </a:solidFill>
              </a:rPr>
              <a:t>9</a:t>
            </a:r>
          </a:p>
        </p:txBody>
      </p:sp>
      <p:sp>
        <p:nvSpPr>
          <p:cNvPr id="56" name="TextBox 55">
            <a:extLst>
              <a:ext uri="{FF2B5EF4-FFF2-40B4-BE49-F238E27FC236}">
                <a16:creationId xmlns:a16="http://schemas.microsoft.com/office/drawing/2014/main" id="{09823BDD-52C4-CAEF-9552-B0683FE4C3EA}"/>
              </a:ext>
            </a:extLst>
          </p:cNvPr>
          <p:cNvSpPr txBox="1"/>
          <p:nvPr/>
        </p:nvSpPr>
        <p:spPr>
          <a:xfrm>
            <a:off x="2116130" y="4424905"/>
            <a:ext cx="4616165" cy="738664"/>
          </a:xfrm>
          <a:prstGeom prst="rect">
            <a:avLst/>
          </a:prstGeom>
          <a:noFill/>
        </p:spPr>
        <p:txBody>
          <a:bodyPr wrap="square" rtlCol="0">
            <a:spAutoFit/>
          </a:bodyPr>
          <a:lstStyle/>
          <a:p>
            <a:r>
              <a:rPr lang="en-US" b="1" dirty="0"/>
              <a:t>Look at Sign to Ensure Content is on Sign</a:t>
            </a:r>
            <a:endParaRPr lang="en-US" sz="1200" b="1" dirty="0">
              <a:solidFill>
                <a:prstClr val="black"/>
              </a:solidFill>
            </a:endParaRPr>
          </a:p>
          <a:p>
            <a:r>
              <a:rPr lang="en-US" sz="1200" dirty="0">
                <a:solidFill>
                  <a:prstClr val="black"/>
                </a:solidFill>
              </a:rPr>
              <a:t>Look at the Sign to ensure that your desired content is on the Sign.  Repeat steps2-9 if necessary.</a:t>
            </a:r>
            <a:endParaRPr lang="en-US" dirty="0"/>
          </a:p>
        </p:txBody>
      </p:sp>
      <p:pic>
        <p:nvPicPr>
          <p:cNvPr id="11" name="Picture 10">
            <a:extLst>
              <a:ext uri="{FF2B5EF4-FFF2-40B4-BE49-F238E27FC236}">
                <a16:creationId xmlns:a16="http://schemas.microsoft.com/office/drawing/2014/main" id="{B515B155-DC72-CE29-F46B-1853702861F3}"/>
              </a:ext>
            </a:extLst>
          </p:cNvPr>
          <p:cNvPicPr>
            <a:picLocks noChangeAspect="1"/>
          </p:cNvPicPr>
          <p:nvPr/>
        </p:nvPicPr>
        <p:blipFill>
          <a:blip r:embed="rId7"/>
          <a:stretch>
            <a:fillRect/>
          </a:stretch>
        </p:blipFill>
        <p:spPr>
          <a:xfrm>
            <a:off x="93633" y="1541102"/>
            <a:ext cx="2324100" cy="552450"/>
          </a:xfrm>
          <a:prstGeom prst="rect">
            <a:avLst/>
          </a:prstGeom>
        </p:spPr>
      </p:pic>
      <p:sp>
        <p:nvSpPr>
          <p:cNvPr id="62" name="TextBox 61">
            <a:extLst>
              <a:ext uri="{FF2B5EF4-FFF2-40B4-BE49-F238E27FC236}">
                <a16:creationId xmlns:a16="http://schemas.microsoft.com/office/drawing/2014/main" id="{E864932E-F988-9728-A845-C09BD965BF99}"/>
              </a:ext>
            </a:extLst>
          </p:cNvPr>
          <p:cNvSpPr txBox="1"/>
          <p:nvPr/>
        </p:nvSpPr>
        <p:spPr>
          <a:xfrm>
            <a:off x="884296" y="96215"/>
            <a:ext cx="2455480" cy="307777"/>
          </a:xfrm>
          <a:prstGeom prst="rect">
            <a:avLst/>
          </a:prstGeom>
          <a:noFill/>
        </p:spPr>
        <p:txBody>
          <a:bodyPr wrap="none" rtlCol="0">
            <a:spAutoFit/>
          </a:bodyPr>
          <a:lstStyle/>
          <a:p>
            <a:r>
              <a:rPr lang="en-US" sz="1400" dirty="0" err="1"/>
              <a:t>BrightAuthor</a:t>
            </a:r>
            <a:r>
              <a:rPr lang="en-US" sz="1400" dirty="0"/>
              <a:t> Quick Start Guide</a:t>
            </a:r>
          </a:p>
        </p:txBody>
      </p:sp>
    </p:spTree>
    <p:extLst>
      <p:ext uri="{BB962C8B-B14F-4D97-AF65-F5344CB8AC3E}">
        <p14:creationId xmlns:p14="http://schemas.microsoft.com/office/powerpoint/2010/main" val="4071356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USB Mini 5V Power supply">
            <a:extLst>
              <a:ext uri="{FF2B5EF4-FFF2-40B4-BE49-F238E27FC236}">
                <a16:creationId xmlns:a16="http://schemas.microsoft.com/office/drawing/2014/main" id="{F52050F6-4698-4C8B-B05D-CD82186BDB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076" y="6391555"/>
            <a:ext cx="1338828" cy="133882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87C1B7BE-E30F-495F-879C-EA78B09DB261}"/>
              </a:ext>
            </a:extLst>
          </p:cNvPr>
          <p:cNvPicPr>
            <a:picLocks noChangeAspect="1"/>
          </p:cNvPicPr>
          <p:nvPr/>
        </p:nvPicPr>
        <p:blipFill rotWithShape="1">
          <a:blip r:embed="rId3"/>
          <a:srcRect t="37200" b="1"/>
          <a:stretch/>
        </p:blipFill>
        <p:spPr>
          <a:xfrm>
            <a:off x="113515" y="2328114"/>
            <a:ext cx="1422259" cy="745439"/>
          </a:xfrm>
          <a:prstGeom prst="rect">
            <a:avLst/>
          </a:prstGeom>
        </p:spPr>
      </p:pic>
      <p:pic>
        <p:nvPicPr>
          <p:cNvPr id="38" name="Picture 37"/>
          <p:cNvPicPr>
            <a:picLocks noChangeAspect="1"/>
          </p:cNvPicPr>
          <p:nvPr/>
        </p:nvPicPr>
        <p:blipFill>
          <a:blip r:embed="rId4"/>
          <a:stretch>
            <a:fillRect/>
          </a:stretch>
        </p:blipFill>
        <p:spPr>
          <a:xfrm>
            <a:off x="1400634" y="12064747"/>
            <a:ext cx="914400" cy="314325"/>
          </a:xfrm>
          <a:prstGeom prst="rect">
            <a:avLst/>
          </a:prstGeom>
        </p:spPr>
      </p:pic>
      <p:sp>
        <p:nvSpPr>
          <p:cNvPr id="22" name="TextBox 21"/>
          <p:cNvSpPr txBox="1"/>
          <p:nvPr/>
        </p:nvSpPr>
        <p:spPr>
          <a:xfrm>
            <a:off x="5539270" y="507845"/>
            <a:ext cx="1261884" cy="261610"/>
          </a:xfrm>
          <a:prstGeom prst="rect">
            <a:avLst/>
          </a:prstGeom>
          <a:noFill/>
        </p:spPr>
        <p:txBody>
          <a:bodyPr wrap="none" rtlCol="0">
            <a:spAutoFit/>
          </a:bodyPr>
          <a:lstStyle/>
          <a:p>
            <a:pPr algn="r"/>
            <a:r>
              <a:rPr lang="en-US" sz="1100" b="1" dirty="0">
                <a:solidFill>
                  <a:srgbClr val="FF0000"/>
                </a:solidFill>
              </a:rPr>
              <a:t>www.sethled.com</a:t>
            </a:r>
          </a:p>
        </p:txBody>
      </p:sp>
      <p:sp>
        <p:nvSpPr>
          <p:cNvPr id="24" name="TextBox 23"/>
          <p:cNvSpPr txBox="1"/>
          <p:nvPr/>
        </p:nvSpPr>
        <p:spPr>
          <a:xfrm>
            <a:off x="5305231" y="158674"/>
            <a:ext cx="1495923" cy="369332"/>
          </a:xfrm>
          <a:prstGeom prst="rect">
            <a:avLst/>
          </a:prstGeom>
          <a:noFill/>
        </p:spPr>
        <p:txBody>
          <a:bodyPr wrap="none" rtlCol="0">
            <a:spAutoFit/>
          </a:bodyPr>
          <a:lstStyle/>
          <a:p>
            <a:pPr algn="r"/>
            <a:r>
              <a:rPr lang="en-US" b="1" dirty="0">
                <a:solidFill>
                  <a:srgbClr val="FF0000"/>
                </a:solidFill>
              </a:rPr>
              <a:t>262-443-1864</a:t>
            </a: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2493" y="67877"/>
            <a:ext cx="2928345" cy="634650"/>
          </a:xfrm>
          <a:prstGeom prst="rect">
            <a:avLst/>
          </a:prstGeom>
        </p:spPr>
      </p:pic>
      <p:cxnSp>
        <p:nvCxnSpPr>
          <p:cNvPr id="20" name="Straight Connector 19"/>
          <p:cNvCxnSpPr>
            <a:cxnSpLocks/>
          </p:cNvCxnSpPr>
          <p:nvPr/>
        </p:nvCxnSpPr>
        <p:spPr>
          <a:xfrm>
            <a:off x="-126333" y="811236"/>
            <a:ext cx="71611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530993" y="11132050"/>
            <a:ext cx="342309" cy="3423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44" name="Oval 43"/>
          <p:cNvSpPr/>
          <p:nvPr/>
        </p:nvSpPr>
        <p:spPr>
          <a:xfrm>
            <a:off x="530993" y="11668137"/>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45" name="Oval 44"/>
          <p:cNvSpPr/>
          <p:nvPr/>
        </p:nvSpPr>
        <p:spPr>
          <a:xfrm>
            <a:off x="530993" y="12374868"/>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46" name="Oval 45"/>
          <p:cNvSpPr/>
          <p:nvPr/>
        </p:nvSpPr>
        <p:spPr>
          <a:xfrm>
            <a:off x="530993" y="12947785"/>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48" name="Oval 47"/>
          <p:cNvSpPr/>
          <p:nvPr/>
        </p:nvSpPr>
        <p:spPr>
          <a:xfrm>
            <a:off x="530993" y="10559131"/>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pic>
        <p:nvPicPr>
          <p:cNvPr id="49" name="Picture 6" descr="Image result for microsoft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1639" y="10751335"/>
            <a:ext cx="335962" cy="335962"/>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974582" y="10516166"/>
            <a:ext cx="4980274" cy="553998"/>
          </a:xfrm>
          <a:prstGeom prst="rect">
            <a:avLst/>
          </a:prstGeom>
          <a:noFill/>
        </p:spPr>
        <p:txBody>
          <a:bodyPr wrap="none" rtlCol="0">
            <a:spAutoFit/>
          </a:bodyPr>
          <a:lstStyle/>
          <a:p>
            <a:r>
              <a:rPr lang="en-US" dirty="0"/>
              <a:t>Start </a:t>
            </a:r>
            <a:r>
              <a:rPr lang="en-US" dirty="0" err="1"/>
              <a:t>BrightAuthor</a:t>
            </a:r>
            <a:endParaRPr lang="en-US" dirty="0"/>
          </a:p>
          <a:p>
            <a:r>
              <a:rPr lang="en-US" sz="1200" dirty="0">
                <a:solidFill>
                  <a:prstClr val="black"/>
                </a:solidFill>
              </a:rPr>
              <a:t>Click on       ,   Click on A, Click on B, Click on </a:t>
            </a:r>
            <a:r>
              <a:rPr lang="en-US" sz="1200" dirty="0" err="1">
                <a:solidFill>
                  <a:prstClr val="black"/>
                </a:solidFill>
              </a:rPr>
              <a:t>BrightSign</a:t>
            </a:r>
            <a:r>
              <a:rPr lang="en-US" sz="1200" dirty="0">
                <a:solidFill>
                  <a:prstClr val="black"/>
                </a:solidFill>
              </a:rPr>
              <a:t>, Click on </a:t>
            </a:r>
            <a:r>
              <a:rPr lang="en-US" sz="1200" dirty="0" err="1">
                <a:solidFill>
                  <a:prstClr val="black"/>
                </a:solidFill>
              </a:rPr>
              <a:t>BrightAuthor</a:t>
            </a:r>
            <a:r>
              <a:rPr lang="en-US" sz="1200" dirty="0">
                <a:solidFill>
                  <a:prstClr val="black"/>
                </a:solidFill>
              </a:rPr>
              <a:t> </a:t>
            </a:r>
          </a:p>
        </p:txBody>
      </p:sp>
      <p:sp>
        <p:nvSpPr>
          <p:cNvPr id="51" name="TextBox 50"/>
          <p:cNvSpPr txBox="1"/>
          <p:nvPr/>
        </p:nvSpPr>
        <p:spPr>
          <a:xfrm>
            <a:off x="969781" y="11135135"/>
            <a:ext cx="2024529" cy="369332"/>
          </a:xfrm>
          <a:prstGeom prst="rect">
            <a:avLst/>
          </a:prstGeom>
          <a:noFill/>
        </p:spPr>
        <p:txBody>
          <a:bodyPr wrap="none" rtlCol="0">
            <a:spAutoFit/>
          </a:bodyPr>
          <a:lstStyle/>
          <a:p>
            <a:r>
              <a:rPr lang="en-US" dirty="0"/>
              <a:t>Click on Publish Tab</a:t>
            </a:r>
          </a:p>
        </p:txBody>
      </p:sp>
      <p:sp>
        <p:nvSpPr>
          <p:cNvPr id="52" name="Oval 51"/>
          <p:cNvSpPr/>
          <p:nvPr/>
        </p:nvSpPr>
        <p:spPr>
          <a:xfrm>
            <a:off x="521787" y="11114007"/>
            <a:ext cx="342309" cy="34230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53" name="Oval 52"/>
          <p:cNvSpPr/>
          <p:nvPr/>
        </p:nvSpPr>
        <p:spPr>
          <a:xfrm>
            <a:off x="521787" y="11650094"/>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55" name="Oval 54"/>
          <p:cNvSpPr/>
          <p:nvPr/>
        </p:nvSpPr>
        <p:spPr>
          <a:xfrm>
            <a:off x="521787" y="10735482"/>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p>
        </p:txBody>
      </p:sp>
      <p:sp>
        <p:nvSpPr>
          <p:cNvPr id="57" name="Oval 56"/>
          <p:cNvSpPr/>
          <p:nvPr/>
        </p:nvSpPr>
        <p:spPr>
          <a:xfrm>
            <a:off x="521787" y="10541088"/>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pic>
        <p:nvPicPr>
          <p:cNvPr id="58" name="Picture 6" descr="Image result for microsoft ic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62433" y="10733292"/>
            <a:ext cx="335962" cy="335962"/>
          </a:xfrm>
          <a:prstGeom prst="rect">
            <a:avLst/>
          </a:prstGeom>
          <a:noFill/>
          <a:extLst>
            <a:ext uri="{909E8E84-426E-40DD-AFC4-6F175D3DCCD1}">
              <a14:hiddenFill xmlns:a14="http://schemas.microsoft.com/office/drawing/2010/main">
                <a:solidFill>
                  <a:srgbClr val="FFFFFF"/>
                </a:solidFill>
              </a14:hiddenFill>
            </a:ext>
          </a:extLst>
        </p:spPr>
      </p:pic>
      <p:sp>
        <p:nvSpPr>
          <p:cNvPr id="59" name="TextBox 58"/>
          <p:cNvSpPr txBox="1"/>
          <p:nvPr/>
        </p:nvSpPr>
        <p:spPr>
          <a:xfrm>
            <a:off x="965376" y="10498123"/>
            <a:ext cx="4980274" cy="553998"/>
          </a:xfrm>
          <a:prstGeom prst="rect">
            <a:avLst/>
          </a:prstGeom>
          <a:noFill/>
        </p:spPr>
        <p:txBody>
          <a:bodyPr wrap="none" rtlCol="0">
            <a:spAutoFit/>
          </a:bodyPr>
          <a:lstStyle/>
          <a:p>
            <a:r>
              <a:rPr lang="en-US" dirty="0"/>
              <a:t>Start </a:t>
            </a:r>
            <a:r>
              <a:rPr lang="en-US" dirty="0" err="1"/>
              <a:t>BrightAuthor</a:t>
            </a:r>
            <a:endParaRPr lang="en-US" dirty="0"/>
          </a:p>
          <a:p>
            <a:r>
              <a:rPr lang="en-US" sz="1200" dirty="0">
                <a:solidFill>
                  <a:prstClr val="black"/>
                </a:solidFill>
              </a:rPr>
              <a:t>Click on       ,   Click on A, Click on B, Click on </a:t>
            </a:r>
            <a:r>
              <a:rPr lang="en-US" sz="1200" dirty="0" err="1">
                <a:solidFill>
                  <a:prstClr val="black"/>
                </a:solidFill>
              </a:rPr>
              <a:t>BrightSign</a:t>
            </a:r>
            <a:r>
              <a:rPr lang="en-US" sz="1200" dirty="0">
                <a:solidFill>
                  <a:prstClr val="black"/>
                </a:solidFill>
              </a:rPr>
              <a:t>, Click on </a:t>
            </a:r>
            <a:r>
              <a:rPr lang="en-US" sz="1200" dirty="0" err="1">
                <a:solidFill>
                  <a:prstClr val="black"/>
                </a:solidFill>
              </a:rPr>
              <a:t>BrightAuthor</a:t>
            </a:r>
            <a:r>
              <a:rPr lang="en-US" sz="1200" dirty="0">
                <a:solidFill>
                  <a:prstClr val="black"/>
                </a:solidFill>
              </a:rPr>
              <a:t> </a:t>
            </a:r>
          </a:p>
        </p:txBody>
      </p:sp>
      <p:sp>
        <p:nvSpPr>
          <p:cNvPr id="60" name="TextBox 59"/>
          <p:cNvSpPr txBox="1"/>
          <p:nvPr/>
        </p:nvSpPr>
        <p:spPr>
          <a:xfrm>
            <a:off x="960575" y="11117092"/>
            <a:ext cx="2024529" cy="369332"/>
          </a:xfrm>
          <a:prstGeom prst="rect">
            <a:avLst/>
          </a:prstGeom>
          <a:noFill/>
        </p:spPr>
        <p:txBody>
          <a:bodyPr wrap="none" rtlCol="0">
            <a:spAutoFit/>
          </a:bodyPr>
          <a:lstStyle/>
          <a:p>
            <a:r>
              <a:rPr lang="en-US" dirty="0"/>
              <a:t>Click on Publish Tab</a:t>
            </a:r>
          </a:p>
        </p:txBody>
      </p:sp>
      <p:sp>
        <p:nvSpPr>
          <p:cNvPr id="61" name="TextBox 60"/>
          <p:cNvSpPr txBox="1"/>
          <p:nvPr/>
        </p:nvSpPr>
        <p:spPr>
          <a:xfrm>
            <a:off x="991516" y="11607923"/>
            <a:ext cx="5339026" cy="738664"/>
          </a:xfrm>
          <a:prstGeom prst="rect">
            <a:avLst/>
          </a:prstGeom>
          <a:noFill/>
        </p:spPr>
        <p:txBody>
          <a:bodyPr wrap="none" rtlCol="0">
            <a:spAutoFit/>
          </a:bodyPr>
          <a:lstStyle/>
          <a:p>
            <a:r>
              <a:rPr lang="en-US" dirty="0"/>
              <a:t>Click on Schedule Menu </a:t>
            </a:r>
            <a:r>
              <a:rPr lang="en-US" dirty="0">
                <a:sym typeface="Wingdings" panose="05000000000000000000" pitchFamily="2" charset="2"/>
              </a:rPr>
              <a:t></a:t>
            </a:r>
            <a:r>
              <a:rPr lang="en-US" dirty="0"/>
              <a:t> New</a:t>
            </a:r>
          </a:p>
          <a:p>
            <a:r>
              <a:rPr lang="en-US" sz="1200" dirty="0"/>
              <a:t>Click on Schedule Menu </a:t>
            </a:r>
            <a:r>
              <a:rPr lang="en-US" sz="1200" dirty="0">
                <a:sym typeface="Wingdings" panose="05000000000000000000" pitchFamily="2" charset="2"/>
              </a:rPr>
              <a:t> </a:t>
            </a:r>
            <a:r>
              <a:rPr lang="en-US" sz="1200" dirty="0"/>
              <a:t>Save As &amp; Name Your Schedule (e.g., February-2017) &amp; </a:t>
            </a:r>
          </a:p>
          <a:p>
            <a:r>
              <a:rPr lang="en-US" sz="1200" dirty="0"/>
              <a:t>Press </a:t>
            </a:r>
          </a:p>
        </p:txBody>
      </p:sp>
      <p:pic>
        <p:nvPicPr>
          <p:cNvPr id="63" name="Picture 62"/>
          <p:cNvPicPr>
            <a:picLocks noChangeAspect="1"/>
          </p:cNvPicPr>
          <p:nvPr/>
        </p:nvPicPr>
        <p:blipFill>
          <a:blip r:embed="rId4"/>
          <a:stretch>
            <a:fillRect/>
          </a:stretch>
        </p:blipFill>
        <p:spPr>
          <a:xfrm>
            <a:off x="4843562" y="12648424"/>
            <a:ext cx="914400" cy="314325"/>
          </a:xfrm>
          <a:prstGeom prst="rect">
            <a:avLst/>
          </a:prstGeom>
        </p:spPr>
      </p:pic>
      <p:sp>
        <p:nvSpPr>
          <p:cNvPr id="64" name="TextBox 63"/>
          <p:cNvSpPr txBox="1"/>
          <p:nvPr/>
        </p:nvSpPr>
        <p:spPr>
          <a:xfrm>
            <a:off x="1034402" y="12382674"/>
            <a:ext cx="3975384" cy="553998"/>
          </a:xfrm>
          <a:prstGeom prst="rect">
            <a:avLst/>
          </a:prstGeom>
          <a:noFill/>
        </p:spPr>
        <p:txBody>
          <a:bodyPr wrap="none" rtlCol="0">
            <a:spAutoFit/>
          </a:bodyPr>
          <a:lstStyle/>
          <a:p>
            <a:r>
              <a:rPr lang="en-US" dirty="0"/>
              <a:t>Click on Schedule Menu </a:t>
            </a:r>
            <a:r>
              <a:rPr lang="en-US" dirty="0">
                <a:sym typeface="Wingdings" panose="05000000000000000000" pitchFamily="2" charset="2"/>
              </a:rPr>
              <a:t></a:t>
            </a:r>
            <a:r>
              <a:rPr lang="en-US" dirty="0"/>
              <a:t> Save As</a:t>
            </a:r>
          </a:p>
          <a:p>
            <a:r>
              <a:rPr lang="en-US" sz="1200" dirty="0"/>
              <a:t>Enter Name  for Your Schedule (e.g., February-2017) &amp; Press </a:t>
            </a:r>
          </a:p>
        </p:txBody>
      </p:sp>
      <p:sp>
        <p:nvSpPr>
          <p:cNvPr id="68" name="Oval 67">
            <a:extLst>
              <a:ext uri="{FF2B5EF4-FFF2-40B4-BE49-F238E27FC236}">
                <a16:creationId xmlns:a16="http://schemas.microsoft.com/office/drawing/2014/main" id="{B61EF37E-8133-4F4A-B1E3-343A1F38A75B}"/>
              </a:ext>
            </a:extLst>
          </p:cNvPr>
          <p:cNvSpPr/>
          <p:nvPr/>
        </p:nvSpPr>
        <p:spPr>
          <a:xfrm>
            <a:off x="1560372" y="1486154"/>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6</a:t>
            </a:r>
          </a:p>
        </p:txBody>
      </p:sp>
      <p:sp>
        <p:nvSpPr>
          <p:cNvPr id="70" name="TextBox 69">
            <a:extLst>
              <a:ext uri="{FF2B5EF4-FFF2-40B4-BE49-F238E27FC236}">
                <a16:creationId xmlns:a16="http://schemas.microsoft.com/office/drawing/2014/main" id="{496D2F80-3C4A-4E7E-BA3A-294B43D49819}"/>
              </a:ext>
            </a:extLst>
          </p:cNvPr>
          <p:cNvSpPr txBox="1"/>
          <p:nvPr/>
        </p:nvSpPr>
        <p:spPr>
          <a:xfrm>
            <a:off x="43912" y="880597"/>
            <a:ext cx="7107780" cy="523220"/>
          </a:xfrm>
          <a:prstGeom prst="rect">
            <a:avLst/>
          </a:prstGeom>
          <a:noFill/>
        </p:spPr>
        <p:txBody>
          <a:bodyPr wrap="none" rtlCol="0">
            <a:spAutoFit/>
          </a:bodyPr>
          <a:lstStyle/>
          <a:p>
            <a:r>
              <a:rPr lang="en-US" sz="2700" b="1" dirty="0"/>
              <a:t>Display the Images on the Sign (Using SD Card)</a:t>
            </a:r>
          </a:p>
        </p:txBody>
      </p:sp>
      <p:sp>
        <p:nvSpPr>
          <p:cNvPr id="71" name="TextBox 70">
            <a:extLst>
              <a:ext uri="{FF2B5EF4-FFF2-40B4-BE49-F238E27FC236}">
                <a16:creationId xmlns:a16="http://schemas.microsoft.com/office/drawing/2014/main" id="{3BBD361F-85E3-45A9-8133-5418B5DAC088}"/>
              </a:ext>
            </a:extLst>
          </p:cNvPr>
          <p:cNvSpPr txBox="1"/>
          <p:nvPr/>
        </p:nvSpPr>
        <p:spPr>
          <a:xfrm>
            <a:off x="1939513" y="1505018"/>
            <a:ext cx="4616165" cy="738664"/>
          </a:xfrm>
          <a:prstGeom prst="rect">
            <a:avLst/>
          </a:prstGeom>
          <a:noFill/>
        </p:spPr>
        <p:txBody>
          <a:bodyPr wrap="square" rtlCol="0">
            <a:spAutoFit/>
          </a:bodyPr>
          <a:lstStyle/>
          <a:p>
            <a:r>
              <a:rPr lang="en-US" b="1" dirty="0"/>
              <a:t>Click on the Publish tab</a:t>
            </a:r>
            <a:endParaRPr lang="en-US" sz="1200" b="1" dirty="0">
              <a:solidFill>
                <a:prstClr val="black"/>
              </a:solidFill>
            </a:endParaRPr>
          </a:p>
          <a:p>
            <a:r>
              <a:rPr lang="en-US" sz="1200" dirty="0">
                <a:solidFill>
                  <a:prstClr val="black"/>
                </a:solidFill>
              </a:rPr>
              <a:t>There are multiple sub-tabs below Edit (Local Storage, etc.) – Make sure you have “Local Storage” selected to be able to Publish to SD Card</a:t>
            </a:r>
            <a:endParaRPr lang="en-US" dirty="0"/>
          </a:p>
        </p:txBody>
      </p:sp>
      <p:pic>
        <p:nvPicPr>
          <p:cNvPr id="7" name="Picture 6">
            <a:extLst>
              <a:ext uri="{FF2B5EF4-FFF2-40B4-BE49-F238E27FC236}">
                <a16:creationId xmlns:a16="http://schemas.microsoft.com/office/drawing/2014/main" id="{E650579A-09A4-42F6-BCEA-EBC923052C93}"/>
              </a:ext>
            </a:extLst>
          </p:cNvPr>
          <p:cNvPicPr>
            <a:picLocks noChangeAspect="1"/>
          </p:cNvPicPr>
          <p:nvPr/>
        </p:nvPicPr>
        <p:blipFill rotWithShape="1">
          <a:blip r:embed="rId7"/>
          <a:srcRect l="-1" r="68477"/>
          <a:stretch/>
        </p:blipFill>
        <p:spPr>
          <a:xfrm>
            <a:off x="245053" y="1544863"/>
            <a:ext cx="1159184" cy="581106"/>
          </a:xfrm>
          <a:prstGeom prst="rect">
            <a:avLst/>
          </a:prstGeom>
        </p:spPr>
      </p:pic>
      <p:sp>
        <p:nvSpPr>
          <p:cNvPr id="73" name="Oval 72">
            <a:extLst>
              <a:ext uri="{FF2B5EF4-FFF2-40B4-BE49-F238E27FC236}">
                <a16:creationId xmlns:a16="http://schemas.microsoft.com/office/drawing/2014/main" id="{07C127D2-05E4-4662-BB0B-2A6474173183}"/>
              </a:ext>
            </a:extLst>
          </p:cNvPr>
          <p:cNvSpPr/>
          <p:nvPr/>
        </p:nvSpPr>
        <p:spPr>
          <a:xfrm>
            <a:off x="1650860" y="3988103"/>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a:t>
            </a:r>
          </a:p>
        </p:txBody>
      </p:sp>
      <p:sp>
        <p:nvSpPr>
          <p:cNvPr id="74" name="TextBox 73">
            <a:extLst>
              <a:ext uri="{FF2B5EF4-FFF2-40B4-BE49-F238E27FC236}">
                <a16:creationId xmlns:a16="http://schemas.microsoft.com/office/drawing/2014/main" id="{3DCAB85F-CB44-4AD2-B4F3-73BD05155660}"/>
              </a:ext>
            </a:extLst>
          </p:cNvPr>
          <p:cNvSpPr txBox="1"/>
          <p:nvPr/>
        </p:nvSpPr>
        <p:spPr>
          <a:xfrm>
            <a:off x="2030001" y="4006967"/>
            <a:ext cx="4616165" cy="738664"/>
          </a:xfrm>
          <a:prstGeom prst="rect">
            <a:avLst/>
          </a:prstGeom>
          <a:noFill/>
        </p:spPr>
        <p:txBody>
          <a:bodyPr wrap="square" rtlCol="0">
            <a:spAutoFit/>
          </a:bodyPr>
          <a:lstStyle/>
          <a:p>
            <a:r>
              <a:rPr lang="en-US" b="1" dirty="0"/>
              <a:t>Select your SD Card Drive</a:t>
            </a:r>
            <a:endParaRPr lang="en-US" sz="1200" b="1" dirty="0">
              <a:solidFill>
                <a:prstClr val="black"/>
              </a:solidFill>
            </a:endParaRPr>
          </a:p>
          <a:p>
            <a:r>
              <a:rPr lang="en-US" sz="1200" dirty="0">
                <a:solidFill>
                  <a:prstClr val="black"/>
                </a:solidFill>
              </a:rPr>
              <a:t>Click on the Browse Button in the Publish to panel (Left Side of the Screen).   Navigate to and select your SD Card and press the OK Button</a:t>
            </a:r>
            <a:endParaRPr lang="en-US" dirty="0"/>
          </a:p>
        </p:txBody>
      </p:sp>
      <p:pic>
        <p:nvPicPr>
          <p:cNvPr id="9" name="Picture 8">
            <a:extLst>
              <a:ext uri="{FF2B5EF4-FFF2-40B4-BE49-F238E27FC236}">
                <a16:creationId xmlns:a16="http://schemas.microsoft.com/office/drawing/2014/main" id="{7F2C0EA4-DE04-414B-874C-6CF3DED89856}"/>
              </a:ext>
            </a:extLst>
          </p:cNvPr>
          <p:cNvPicPr>
            <a:picLocks noChangeAspect="1"/>
          </p:cNvPicPr>
          <p:nvPr/>
        </p:nvPicPr>
        <p:blipFill>
          <a:blip r:embed="rId8"/>
          <a:stretch>
            <a:fillRect/>
          </a:stretch>
        </p:blipFill>
        <p:spPr>
          <a:xfrm>
            <a:off x="272416" y="4393359"/>
            <a:ext cx="1757585" cy="306345"/>
          </a:xfrm>
          <a:prstGeom prst="rect">
            <a:avLst/>
          </a:prstGeom>
        </p:spPr>
      </p:pic>
      <p:sp>
        <p:nvSpPr>
          <p:cNvPr id="75" name="Oval 74">
            <a:extLst>
              <a:ext uri="{FF2B5EF4-FFF2-40B4-BE49-F238E27FC236}">
                <a16:creationId xmlns:a16="http://schemas.microsoft.com/office/drawing/2014/main" id="{1F8699EE-F2A8-4B1B-A511-A9660DEB49E4}"/>
              </a:ext>
            </a:extLst>
          </p:cNvPr>
          <p:cNvSpPr/>
          <p:nvPr/>
        </p:nvSpPr>
        <p:spPr>
          <a:xfrm>
            <a:off x="1673840" y="4813677"/>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a:solidFill>
                  <a:schemeClr val="tx1"/>
                </a:solidFill>
              </a:rPr>
              <a:t>10</a:t>
            </a:r>
          </a:p>
        </p:txBody>
      </p:sp>
      <p:sp>
        <p:nvSpPr>
          <p:cNvPr id="76" name="TextBox 75">
            <a:extLst>
              <a:ext uri="{FF2B5EF4-FFF2-40B4-BE49-F238E27FC236}">
                <a16:creationId xmlns:a16="http://schemas.microsoft.com/office/drawing/2014/main" id="{7E1976CF-A39C-44B2-BC49-7C58B3649E8D}"/>
              </a:ext>
            </a:extLst>
          </p:cNvPr>
          <p:cNvSpPr txBox="1"/>
          <p:nvPr/>
        </p:nvSpPr>
        <p:spPr>
          <a:xfrm>
            <a:off x="2052981" y="4832541"/>
            <a:ext cx="4616165" cy="923330"/>
          </a:xfrm>
          <a:prstGeom prst="rect">
            <a:avLst/>
          </a:prstGeom>
          <a:noFill/>
        </p:spPr>
        <p:txBody>
          <a:bodyPr wrap="square" rtlCol="0">
            <a:spAutoFit/>
          </a:bodyPr>
          <a:lstStyle/>
          <a:p>
            <a:r>
              <a:rPr lang="en-US" b="1" dirty="0"/>
              <a:t>Click on the Publish Button</a:t>
            </a:r>
            <a:endParaRPr lang="en-US" sz="1200" b="1" dirty="0">
              <a:solidFill>
                <a:prstClr val="black"/>
              </a:solidFill>
            </a:endParaRPr>
          </a:p>
          <a:p>
            <a:r>
              <a:rPr lang="en-US" sz="1200" dirty="0">
                <a:solidFill>
                  <a:prstClr val="black"/>
                </a:solidFill>
              </a:rPr>
              <a:t>Click on the Publish Button in the Publish to panel (Lower Left Corner of the App).   The App will show you Publishing Progress click on the Done Button when it is Complete.</a:t>
            </a:r>
            <a:endParaRPr lang="en-US" dirty="0"/>
          </a:p>
        </p:txBody>
      </p:sp>
      <p:sp>
        <p:nvSpPr>
          <p:cNvPr id="77" name="TextBox 76">
            <a:extLst>
              <a:ext uri="{FF2B5EF4-FFF2-40B4-BE49-F238E27FC236}">
                <a16:creationId xmlns:a16="http://schemas.microsoft.com/office/drawing/2014/main" id="{B0FF4C98-72F1-4726-96FC-D25C90564CE7}"/>
              </a:ext>
            </a:extLst>
          </p:cNvPr>
          <p:cNvSpPr txBox="1"/>
          <p:nvPr/>
        </p:nvSpPr>
        <p:spPr>
          <a:xfrm>
            <a:off x="1972195" y="3252819"/>
            <a:ext cx="4616165" cy="738664"/>
          </a:xfrm>
          <a:prstGeom prst="rect">
            <a:avLst/>
          </a:prstGeom>
          <a:noFill/>
        </p:spPr>
        <p:txBody>
          <a:bodyPr wrap="square" rtlCol="0">
            <a:spAutoFit/>
          </a:bodyPr>
          <a:lstStyle/>
          <a:p>
            <a:r>
              <a:rPr lang="en-US" b="1" dirty="0"/>
              <a:t>Put your SD Card in the Computer</a:t>
            </a:r>
          </a:p>
          <a:p>
            <a:r>
              <a:rPr lang="en-US" sz="1200" dirty="0">
                <a:solidFill>
                  <a:prstClr val="black"/>
                </a:solidFill>
              </a:rPr>
              <a:t>Put the micro-SD Card into the SD Card Holder and push into your Computer’s SD Card slot.</a:t>
            </a:r>
          </a:p>
        </p:txBody>
      </p:sp>
      <p:sp>
        <p:nvSpPr>
          <p:cNvPr id="78" name="Oval 77">
            <a:extLst>
              <a:ext uri="{FF2B5EF4-FFF2-40B4-BE49-F238E27FC236}">
                <a16:creationId xmlns:a16="http://schemas.microsoft.com/office/drawing/2014/main" id="{885699AC-4EBD-41FE-AF7A-F303425C92BE}"/>
              </a:ext>
            </a:extLst>
          </p:cNvPr>
          <p:cNvSpPr/>
          <p:nvPr/>
        </p:nvSpPr>
        <p:spPr>
          <a:xfrm>
            <a:off x="1602904" y="3305945"/>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a:t>
            </a:r>
          </a:p>
        </p:txBody>
      </p:sp>
      <p:pic>
        <p:nvPicPr>
          <p:cNvPr id="1026" name="Picture 2" descr="microSD card 16 GB with adapter | Mikroe">
            <a:extLst>
              <a:ext uri="{FF2B5EF4-FFF2-40B4-BE49-F238E27FC236}">
                <a16:creationId xmlns:a16="http://schemas.microsoft.com/office/drawing/2014/main" id="{6413AE8D-1AB8-4794-8DAB-BF8037744A60}"/>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t="31777" r="40837" b="18975"/>
          <a:stretch/>
        </p:blipFill>
        <p:spPr bwMode="auto">
          <a:xfrm>
            <a:off x="497232" y="3182116"/>
            <a:ext cx="733727" cy="610778"/>
          </a:xfrm>
          <a:prstGeom prst="rect">
            <a:avLst/>
          </a:prstGeom>
          <a:noFill/>
          <a:extLst>
            <a:ext uri="{909E8E84-426E-40DD-AFC4-6F175D3DCCD1}">
              <a14:hiddenFill xmlns:a14="http://schemas.microsoft.com/office/drawing/2010/main">
                <a:solidFill>
                  <a:srgbClr val="FFFFFF"/>
                </a:solidFill>
              </a14:hiddenFill>
            </a:ext>
          </a:extLst>
        </p:spPr>
      </p:pic>
      <p:sp>
        <p:nvSpPr>
          <p:cNvPr id="79" name="Oval 78">
            <a:extLst>
              <a:ext uri="{FF2B5EF4-FFF2-40B4-BE49-F238E27FC236}">
                <a16:creationId xmlns:a16="http://schemas.microsoft.com/office/drawing/2014/main" id="{5AC1B2CE-7B5A-43E3-95EF-BCEDF9D16983}"/>
              </a:ext>
            </a:extLst>
          </p:cNvPr>
          <p:cNvSpPr/>
          <p:nvPr/>
        </p:nvSpPr>
        <p:spPr>
          <a:xfrm>
            <a:off x="1673840" y="5897677"/>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a:solidFill>
                  <a:schemeClr val="tx1"/>
                </a:solidFill>
              </a:rPr>
              <a:t>11</a:t>
            </a:r>
          </a:p>
        </p:txBody>
      </p:sp>
      <p:sp>
        <p:nvSpPr>
          <p:cNvPr id="80" name="TextBox 79">
            <a:extLst>
              <a:ext uri="{FF2B5EF4-FFF2-40B4-BE49-F238E27FC236}">
                <a16:creationId xmlns:a16="http://schemas.microsoft.com/office/drawing/2014/main" id="{D4C1854F-4CB2-4CBD-90CF-2ACD40026373}"/>
              </a:ext>
            </a:extLst>
          </p:cNvPr>
          <p:cNvSpPr txBox="1"/>
          <p:nvPr/>
        </p:nvSpPr>
        <p:spPr>
          <a:xfrm>
            <a:off x="2052981" y="5916541"/>
            <a:ext cx="4748173" cy="553998"/>
          </a:xfrm>
          <a:prstGeom prst="rect">
            <a:avLst/>
          </a:prstGeom>
          <a:noFill/>
        </p:spPr>
        <p:txBody>
          <a:bodyPr wrap="square" rtlCol="0">
            <a:spAutoFit/>
          </a:bodyPr>
          <a:lstStyle/>
          <a:p>
            <a:r>
              <a:rPr lang="en-US" b="1" dirty="0"/>
              <a:t>Put SD Card into </a:t>
            </a:r>
            <a:r>
              <a:rPr lang="en-US" b="1" dirty="0" err="1"/>
              <a:t>BrightSign</a:t>
            </a:r>
            <a:r>
              <a:rPr lang="en-US" b="1" dirty="0"/>
              <a:t> Device (Purple Box)</a:t>
            </a:r>
            <a:endParaRPr lang="en-US" sz="1200" b="1" dirty="0">
              <a:solidFill>
                <a:prstClr val="black"/>
              </a:solidFill>
            </a:endParaRPr>
          </a:p>
          <a:p>
            <a:r>
              <a:rPr lang="en-US" sz="1200" dirty="0">
                <a:solidFill>
                  <a:prstClr val="black"/>
                </a:solidFill>
              </a:rPr>
              <a:t>Push the SD Card securely into the </a:t>
            </a:r>
            <a:r>
              <a:rPr lang="en-US" sz="1200" dirty="0" err="1">
                <a:solidFill>
                  <a:prstClr val="black"/>
                </a:solidFill>
              </a:rPr>
              <a:t>BrightSign</a:t>
            </a:r>
            <a:r>
              <a:rPr lang="en-US" sz="1200" dirty="0">
                <a:solidFill>
                  <a:prstClr val="black"/>
                </a:solidFill>
              </a:rPr>
              <a:t> Device.</a:t>
            </a:r>
          </a:p>
        </p:txBody>
      </p:sp>
      <p:sp>
        <p:nvSpPr>
          <p:cNvPr id="81" name="Oval 80">
            <a:extLst>
              <a:ext uri="{FF2B5EF4-FFF2-40B4-BE49-F238E27FC236}">
                <a16:creationId xmlns:a16="http://schemas.microsoft.com/office/drawing/2014/main" id="{D4AF2EC3-0685-4B22-9C5B-361DF46573A7}"/>
              </a:ext>
            </a:extLst>
          </p:cNvPr>
          <p:cNvSpPr/>
          <p:nvPr/>
        </p:nvSpPr>
        <p:spPr>
          <a:xfrm>
            <a:off x="1673840" y="6635329"/>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a:solidFill>
                  <a:schemeClr val="tx1"/>
                </a:solidFill>
              </a:rPr>
              <a:t>12</a:t>
            </a:r>
          </a:p>
        </p:txBody>
      </p:sp>
      <p:sp>
        <p:nvSpPr>
          <p:cNvPr id="82" name="TextBox 81">
            <a:extLst>
              <a:ext uri="{FF2B5EF4-FFF2-40B4-BE49-F238E27FC236}">
                <a16:creationId xmlns:a16="http://schemas.microsoft.com/office/drawing/2014/main" id="{E89414FD-2C29-4910-8285-CEB4CE0016D3}"/>
              </a:ext>
            </a:extLst>
          </p:cNvPr>
          <p:cNvSpPr txBox="1"/>
          <p:nvPr/>
        </p:nvSpPr>
        <p:spPr>
          <a:xfrm>
            <a:off x="2052981" y="6654193"/>
            <a:ext cx="4616165" cy="923330"/>
          </a:xfrm>
          <a:prstGeom prst="rect">
            <a:avLst/>
          </a:prstGeom>
          <a:noFill/>
        </p:spPr>
        <p:txBody>
          <a:bodyPr wrap="square" rtlCol="0">
            <a:spAutoFit/>
          </a:bodyPr>
          <a:lstStyle/>
          <a:p>
            <a:r>
              <a:rPr lang="en-US" b="1" dirty="0"/>
              <a:t>Reboot the </a:t>
            </a:r>
            <a:r>
              <a:rPr lang="en-US" b="1" dirty="0" err="1"/>
              <a:t>BrightSign</a:t>
            </a:r>
            <a:r>
              <a:rPr lang="en-US" b="1" dirty="0"/>
              <a:t> Device</a:t>
            </a:r>
            <a:endParaRPr lang="en-US" sz="1200" b="1" dirty="0">
              <a:solidFill>
                <a:prstClr val="black"/>
              </a:solidFill>
            </a:endParaRPr>
          </a:p>
          <a:p>
            <a:r>
              <a:rPr lang="en-US" sz="1200" dirty="0">
                <a:solidFill>
                  <a:prstClr val="black"/>
                </a:solidFill>
              </a:rPr>
              <a:t>Pull the Power Cord out from the Outlet and Plug it back in to Reboot.</a:t>
            </a:r>
          </a:p>
          <a:p>
            <a:r>
              <a:rPr lang="en-US" sz="1200" dirty="0">
                <a:solidFill>
                  <a:prstClr val="black"/>
                </a:solidFill>
              </a:rPr>
              <a:t>NOTE: It takes approximately 30-40 seconds before you should see an image.</a:t>
            </a:r>
          </a:p>
        </p:txBody>
      </p:sp>
      <p:pic>
        <p:nvPicPr>
          <p:cNvPr id="13" name="Picture 12">
            <a:extLst>
              <a:ext uri="{FF2B5EF4-FFF2-40B4-BE49-F238E27FC236}">
                <a16:creationId xmlns:a16="http://schemas.microsoft.com/office/drawing/2014/main" id="{5EEAD97E-15CA-4500-A10C-389F5C48A545}"/>
              </a:ext>
            </a:extLst>
          </p:cNvPr>
          <p:cNvPicPr>
            <a:picLocks noChangeAspect="1"/>
          </p:cNvPicPr>
          <p:nvPr/>
        </p:nvPicPr>
        <p:blipFill>
          <a:blip r:embed="rId10"/>
          <a:stretch>
            <a:fillRect/>
          </a:stretch>
        </p:blipFill>
        <p:spPr>
          <a:xfrm>
            <a:off x="609595" y="5093725"/>
            <a:ext cx="647790" cy="295316"/>
          </a:xfrm>
          <a:prstGeom prst="rect">
            <a:avLst/>
          </a:prstGeom>
        </p:spPr>
      </p:pic>
      <p:sp>
        <p:nvSpPr>
          <p:cNvPr id="85" name="TextBox 84">
            <a:extLst>
              <a:ext uri="{FF2B5EF4-FFF2-40B4-BE49-F238E27FC236}">
                <a16:creationId xmlns:a16="http://schemas.microsoft.com/office/drawing/2014/main" id="{286275D3-1F13-40BC-A9ED-094D063E6BB5}"/>
              </a:ext>
            </a:extLst>
          </p:cNvPr>
          <p:cNvSpPr txBox="1"/>
          <p:nvPr/>
        </p:nvSpPr>
        <p:spPr>
          <a:xfrm>
            <a:off x="1972195" y="2358729"/>
            <a:ext cx="4616165" cy="830997"/>
          </a:xfrm>
          <a:prstGeom prst="rect">
            <a:avLst/>
          </a:prstGeom>
          <a:noFill/>
        </p:spPr>
        <p:txBody>
          <a:bodyPr wrap="square" rtlCol="0">
            <a:spAutoFit/>
          </a:bodyPr>
          <a:lstStyle/>
          <a:p>
            <a:r>
              <a:rPr lang="en-US" b="1" dirty="0"/>
              <a:t>Remove the SD Card from the </a:t>
            </a:r>
            <a:r>
              <a:rPr lang="en-US" b="1" dirty="0" err="1"/>
              <a:t>BrightSign</a:t>
            </a:r>
            <a:r>
              <a:rPr lang="en-US" b="1" dirty="0"/>
              <a:t> Device (Purple Box)</a:t>
            </a:r>
          </a:p>
          <a:p>
            <a:r>
              <a:rPr lang="en-US" sz="1200" dirty="0">
                <a:solidFill>
                  <a:prstClr val="black"/>
                </a:solidFill>
              </a:rPr>
              <a:t>Push the SD Card and remove it from the </a:t>
            </a:r>
            <a:r>
              <a:rPr lang="en-US" sz="1200" dirty="0" err="1">
                <a:solidFill>
                  <a:prstClr val="black"/>
                </a:solidFill>
              </a:rPr>
              <a:t>BrightSign</a:t>
            </a:r>
            <a:r>
              <a:rPr lang="en-US" sz="1200" dirty="0">
                <a:solidFill>
                  <a:prstClr val="black"/>
                </a:solidFill>
              </a:rPr>
              <a:t> Device.</a:t>
            </a:r>
          </a:p>
        </p:txBody>
      </p:sp>
      <p:sp>
        <p:nvSpPr>
          <p:cNvPr id="86" name="Oval 85">
            <a:extLst>
              <a:ext uri="{FF2B5EF4-FFF2-40B4-BE49-F238E27FC236}">
                <a16:creationId xmlns:a16="http://schemas.microsoft.com/office/drawing/2014/main" id="{9860792D-E210-4E1C-B449-3766871DB33A}"/>
              </a:ext>
            </a:extLst>
          </p:cNvPr>
          <p:cNvSpPr/>
          <p:nvPr/>
        </p:nvSpPr>
        <p:spPr>
          <a:xfrm>
            <a:off x="1602904" y="2411855"/>
            <a:ext cx="379141" cy="37914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7</a:t>
            </a:r>
          </a:p>
        </p:txBody>
      </p:sp>
      <p:pic>
        <p:nvPicPr>
          <p:cNvPr id="87" name="Picture 86">
            <a:extLst>
              <a:ext uri="{FF2B5EF4-FFF2-40B4-BE49-F238E27FC236}">
                <a16:creationId xmlns:a16="http://schemas.microsoft.com/office/drawing/2014/main" id="{C6C18BFE-8738-4E56-85E2-1D129EBD8448}"/>
              </a:ext>
            </a:extLst>
          </p:cNvPr>
          <p:cNvPicPr>
            <a:picLocks noChangeAspect="1"/>
          </p:cNvPicPr>
          <p:nvPr/>
        </p:nvPicPr>
        <p:blipFill rotWithShape="1">
          <a:blip r:embed="rId3"/>
          <a:srcRect t="37200" b="1"/>
          <a:stretch/>
        </p:blipFill>
        <p:spPr>
          <a:xfrm>
            <a:off x="152965" y="5758556"/>
            <a:ext cx="1422259" cy="745439"/>
          </a:xfrm>
          <a:prstGeom prst="rect">
            <a:avLst/>
          </a:prstGeom>
        </p:spPr>
      </p:pic>
      <p:sp>
        <p:nvSpPr>
          <p:cNvPr id="88" name="TextBox 87">
            <a:extLst>
              <a:ext uri="{FF2B5EF4-FFF2-40B4-BE49-F238E27FC236}">
                <a16:creationId xmlns:a16="http://schemas.microsoft.com/office/drawing/2014/main" id="{9E212469-7B58-40FC-8493-C679F404C016}"/>
              </a:ext>
            </a:extLst>
          </p:cNvPr>
          <p:cNvSpPr txBox="1"/>
          <p:nvPr/>
        </p:nvSpPr>
        <p:spPr>
          <a:xfrm>
            <a:off x="43912" y="8858831"/>
            <a:ext cx="510076" cy="261610"/>
          </a:xfrm>
          <a:prstGeom prst="rect">
            <a:avLst/>
          </a:prstGeom>
          <a:noFill/>
        </p:spPr>
        <p:txBody>
          <a:bodyPr wrap="none" rtlCol="0">
            <a:spAutoFit/>
          </a:bodyPr>
          <a:lstStyle/>
          <a:p>
            <a:r>
              <a:rPr lang="en-US" sz="1100" dirty="0"/>
              <a:t>2 of 2</a:t>
            </a:r>
          </a:p>
        </p:txBody>
      </p:sp>
      <p:sp>
        <p:nvSpPr>
          <p:cNvPr id="54" name="TextBox 53">
            <a:extLst>
              <a:ext uri="{FF2B5EF4-FFF2-40B4-BE49-F238E27FC236}">
                <a16:creationId xmlns:a16="http://schemas.microsoft.com/office/drawing/2014/main" id="{CB11EEB7-4C21-F64F-25E4-DC447F79EAB0}"/>
              </a:ext>
            </a:extLst>
          </p:cNvPr>
          <p:cNvSpPr txBox="1"/>
          <p:nvPr/>
        </p:nvSpPr>
        <p:spPr>
          <a:xfrm>
            <a:off x="884296" y="96215"/>
            <a:ext cx="2455480" cy="307777"/>
          </a:xfrm>
          <a:prstGeom prst="rect">
            <a:avLst/>
          </a:prstGeom>
          <a:noFill/>
        </p:spPr>
        <p:txBody>
          <a:bodyPr wrap="none" rtlCol="0">
            <a:spAutoFit/>
          </a:bodyPr>
          <a:lstStyle/>
          <a:p>
            <a:r>
              <a:rPr lang="en-US" sz="1400" dirty="0" err="1"/>
              <a:t>BrightAuthor</a:t>
            </a:r>
            <a:r>
              <a:rPr lang="en-US" sz="1400" dirty="0"/>
              <a:t> Quick Start Guide</a:t>
            </a:r>
          </a:p>
        </p:txBody>
      </p:sp>
    </p:spTree>
    <p:extLst>
      <p:ext uri="{BB962C8B-B14F-4D97-AF65-F5344CB8AC3E}">
        <p14:creationId xmlns:p14="http://schemas.microsoft.com/office/powerpoint/2010/main" val="80218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2512</TotalTime>
  <Words>1004</Words>
  <Application>Microsoft Office PowerPoint</Application>
  <PresentationFormat>On-screen Show (4:3)</PresentationFormat>
  <Paragraphs>118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Roehm</dc:creator>
  <cp:lastModifiedBy>Steven Roehm</cp:lastModifiedBy>
  <cp:revision>21</cp:revision>
  <dcterms:created xsi:type="dcterms:W3CDTF">2017-01-30T03:21:26Z</dcterms:created>
  <dcterms:modified xsi:type="dcterms:W3CDTF">2023-01-14T17:04:56Z</dcterms:modified>
</cp:coreProperties>
</file>